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  <p:sldMasterId id="2147483660" r:id="rId2"/>
    <p:sldMasterId id="2147483672" r:id="rId3"/>
  </p:sldMasterIdLst>
  <p:notesMasterIdLst>
    <p:notesMasterId r:id="rId54"/>
  </p:notesMasterIdLst>
  <p:sldIdLst>
    <p:sldId id="257" r:id="rId4"/>
    <p:sldId id="258" r:id="rId5"/>
    <p:sldId id="259" r:id="rId6"/>
    <p:sldId id="260" r:id="rId7"/>
    <p:sldId id="261" r:id="rId8"/>
    <p:sldId id="262" r:id="rId9"/>
    <p:sldId id="263" r:id="rId10"/>
    <p:sldId id="256" r:id="rId11"/>
    <p:sldId id="300" r:id="rId12"/>
    <p:sldId id="264" r:id="rId13"/>
    <p:sldId id="265" r:id="rId14"/>
    <p:sldId id="301" r:id="rId15"/>
    <p:sldId id="266" r:id="rId16"/>
    <p:sldId id="267" r:id="rId17"/>
    <p:sldId id="311" r:id="rId18"/>
    <p:sldId id="268" r:id="rId19"/>
    <p:sldId id="269" r:id="rId20"/>
    <p:sldId id="271" r:id="rId21"/>
    <p:sldId id="272" r:id="rId22"/>
    <p:sldId id="273" r:id="rId23"/>
    <p:sldId id="274" r:id="rId24"/>
    <p:sldId id="302" r:id="rId25"/>
    <p:sldId id="303" r:id="rId26"/>
    <p:sldId id="275" r:id="rId27"/>
    <p:sldId id="277" r:id="rId28"/>
    <p:sldId id="278" r:id="rId29"/>
    <p:sldId id="279" r:id="rId30"/>
    <p:sldId id="280" r:id="rId31"/>
    <p:sldId id="281" r:id="rId32"/>
    <p:sldId id="282" r:id="rId33"/>
    <p:sldId id="304" r:id="rId34"/>
    <p:sldId id="283" r:id="rId35"/>
    <p:sldId id="284" r:id="rId36"/>
    <p:sldId id="285" r:id="rId37"/>
    <p:sldId id="286" r:id="rId38"/>
    <p:sldId id="287" r:id="rId39"/>
    <p:sldId id="289" r:id="rId40"/>
    <p:sldId id="290" r:id="rId41"/>
    <p:sldId id="305" r:id="rId42"/>
    <p:sldId id="291" r:id="rId43"/>
    <p:sldId id="292" r:id="rId44"/>
    <p:sldId id="293" r:id="rId45"/>
    <p:sldId id="295" r:id="rId46"/>
    <p:sldId id="297" r:id="rId47"/>
    <p:sldId id="308" r:id="rId48"/>
    <p:sldId id="310" r:id="rId49"/>
    <p:sldId id="298" r:id="rId50"/>
    <p:sldId id="306" r:id="rId51"/>
    <p:sldId id="299" r:id="rId52"/>
    <p:sldId id="307" r:id="rId53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presProps" Target="pres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slide" Target="slides/slide38.xml"/><Relationship Id="rId54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tableStyles" Target="tableStyle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theme" Target="theme/theme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viewProps" Target="view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3" Type="http://schemas.openxmlformats.org/officeDocument/2006/relationships/slideMaster" Target="slideMasters/slideMaster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A8E1A7-CB43-4DCD-B3EB-6125D402FDD4}" type="datetimeFigureOut">
              <a:rPr lang="en-US" smtClean="0"/>
              <a:t>9/27/2018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11C2A5E-09C1-4E59-A0D4-4E5CB8C650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07166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1C2A5E-09C1-4E59-A0D4-4E5CB8C6505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761888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BD75A1-6803-46A9-964E-A3046A7F4D32}" type="slidenum">
              <a:rPr lang="ar-SA" altLang="en-US" sz="1200">
                <a:solidFill>
                  <a:prstClr val="black"/>
                </a:solidFill>
              </a:rPr>
              <a:pPr/>
              <a:t>44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BD75A1-6803-46A9-964E-A3046A7F4D32}" type="slidenum">
              <a:rPr lang="ar-SA" altLang="en-US" sz="1200">
                <a:solidFill>
                  <a:prstClr val="black"/>
                </a:solidFill>
              </a:rPr>
              <a:pPr/>
              <a:t>45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963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6963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BFBD75A1-6803-46A9-964E-A3046A7F4D32}" type="slidenum">
              <a:rPr lang="ar-SA" altLang="en-US" sz="1200">
                <a:solidFill>
                  <a:prstClr val="black"/>
                </a:solidFill>
              </a:rPr>
              <a:pPr/>
              <a:t>46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F9E59D7-F574-4332-8AA2-7DE0186F047E}" type="slidenum">
              <a:rPr lang="ar-SA" altLang="en-US" sz="1200">
                <a:solidFill>
                  <a:prstClr val="black"/>
                </a:solidFill>
              </a:rPr>
              <a:pPr/>
              <a:t>47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06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06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8F9E59D7-F574-4332-8AA2-7DE0186F047E}" type="slidenum">
              <a:rPr lang="ar-SA" altLang="en-US" sz="1200">
                <a:solidFill>
                  <a:prstClr val="black"/>
                </a:solidFill>
              </a:rPr>
              <a:pPr/>
              <a:t>48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12176D3-EF7A-4930-AF24-7CE40AF642E8}" type="slidenum">
              <a:rPr lang="ar-SA" altLang="en-US" sz="1200">
                <a:solidFill>
                  <a:prstClr val="black"/>
                </a:solidFill>
              </a:rPr>
              <a:pPr/>
              <a:t>49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683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smtClean="0"/>
          </a:p>
        </p:txBody>
      </p:sp>
      <p:sp>
        <p:nvSpPr>
          <p:cNvPr id="7168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fld id="{912176D3-EF7A-4930-AF24-7CE40AF642E8}" type="slidenum">
              <a:rPr lang="ar-SA" altLang="en-US" sz="1200">
                <a:solidFill>
                  <a:prstClr val="black"/>
                </a:solidFill>
              </a:rPr>
              <a:pPr/>
              <a:t>50</a:t>
            </a:fld>
            <a:endParaRPr lang="en-US" altLang="en-US" sz="1200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244CE8-0E4D-4E54-A747-E359991DA0F6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7185284"/>
      </p:ext>
    </p:extLst>
  </p:cSld>
  <p:clrMapOvr>
    <a:masterClrMapping/>
  </p:clrMapOvr>
  <p:transition spd="med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6BEA6D-AE7C-4D43-B31D-8628D02F9FD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87591143"/>
      </p:ext>
    </p:extLst>
  </p:cSld>
  <p:clrMapOvr>
    <a:masterClrMapping/>
  </p:clrMapOvr>
  <p:transition spd="med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D358FF-2B2E-4BE7-9C79-0F06E3C2EE7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9526206"/>
      </p:ext>
    </p:extLst>
  </p:cSld>
  <p:clrMapOvr>
    <a:masterClrMapping/>
  </p:clrMapOvr>
  <p:transition spd="med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E0AF08-456F-4E08-AA62-FD291CF45C8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7258938"/>
      </p:ext>
    </p:extLst>
  </p:cSld>
  <p:clrMapOvr>
    <a:masterClrMapping/>
  </p:clrMapOvr>
  <p:transition spd="med">
    <p:fade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E992C6-AC6A-4AAB-AAC8-6959BEF3C3E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8852746"/>
      </p:ext>
    </p:extLst>
  </p:cSld>
  <p:clrMapOvr>
    <a:masterClrMapping/>
  </p:clrMapOvr>
  <p:transition spd="med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FF3834-1E79-45FD-B511-839267FD386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1708645"/>
      </p:ext>
    </p:extLst>
  </p:cSld>
  <p:clrMapOvr>
    <a:masterClrMapping/>
  </p:clrMapOvr>
  <p:transition spd="med">
    <p:fade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09792C-7C99-4FD7-AD9C-05C72666261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2470767"/>
      </p:ext>
    </p:extLst>
  </p:cSld>
  <p:clrMapOvr>
    <a:masterClrMapping/>
  </p:clrMapOvr>
  <p:transition spd="med">
    <p:fade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11FADD-6511-4F06-9318-22B34300AC8F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1135770"/>
      </p:ext>
    </p:extLst>
  </p:cSld>
  <p:clrMapOvr>
    <a:masterClrMapping/>
  </p:clrMapOvr>
  <p:transition spd="med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E304B3E-0D70-4FE6-8050-8ED2D76553AC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55322921"/>
      </p:ext>
    </p:extLst>
  </p:cSld>
  <p:clrMapOvr>
    <a:masterClrMapping/>
  </p:clrMapOvr>
  <p:transition spd="med">
    <p:fade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281FAE-64B9-4602-9809-B0127BF6AA3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345342"/>
      </p:ext>
    </p:extLst>
  </p:cSld>
  <p:clrMapOvr>
    <a:masterClrMapping/>
  </p:clrMapOvr>
  <p:transition spd="med">
    <p:fade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969EB-3C7C-47EC-81F7-084E2C97A345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0911780"/>
      </p:ext>
    </p:extLst>
  </p:cSld>
  <p:clrMapOvr>
    <a:masterClrMapping/>
  </p:clrMapOvr>
  <p:transition spd="med">
    <p:fade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3DE1A70-D5C3-4B1D-9FD7-F0E9A22E0BC9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62502485"/>
      </p:ext>
    </p:extLst>
  </p:cSld>
  <p:clrMapOvr>
    <a:masterClrMapping/>
  </p:clrMapOvr>
  <p:transition spd="med">
    <p:fade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6BEF529-A885-40EE-8577-ABA24259F1A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37580078"/>
      </p:ext>
    </p:extLst>
  </p:cSld>
  <p:clrMapOvr>
    <a:masterClrMapping/>
  </p:clrMapOvr>
  <p:transition spd="med">
    <p:fade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319A80C-AB7D-4558-BFCF-CD1BC92EFE0A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40763287"/>
      </p:ext>
    </p:extLst>
  </p:cSld>
  <p:clrMapOvr>
    <a:masterClrMapping/>
  </p:clrMapOvr>
  <p:transition spd="med">
    <p:fade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B83F7E5A-A7B5-4D84-8E98-D3C80BFA8317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23829064"/>
      </p:ext>
    </p:extLst>
  </p:cSld>
  <p:clrMapOvr>
    <a:masterClrMapping/>
  </p:clrMapOvr>
  <p:transition spd="med">
    <p:fade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0B8F85A-0F52-42E1-87EC-44F665207404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20965858"/>
      </p:ext>
    </p:extLst>
  </p:cSld>
  <p:clrMapOvr>
    <a:masterClrMapping/>
  </p:clrMapOvr>
  <p:transition spd="med">
    <p:fade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CA43C65-2466-427B-A741-CA15F2EEEAC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27044382"/>
      </p:ext>
    </p:extLst>
  </p:cSld>
  <p:clrMapOvr>
    <a:masterClrMapping/>
  </p:clrMapOvr>
  <p:transition spd="med">
    <p:fade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9037685C-0182-43B5-85CD-63A938391EA1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8060276"/>
      </p:ext>
    </p:extLst>
  </p:cSld>
  <p:clrMapOvr>
    <a:masterClrMapping/>
  </p:clrMapOvr>
  <p:transition spd="med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EDB88194-9300-4EFD-B62C-03FC1EF50A42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2425631"/>
      </p:ext>
    </p:extLst>
  </p:cSld>
  <p:clrMapOvr>
    <a:masterClrMapping/>
  </p:clrMapOvr>
  <p:transition spd="med">
    <p:fade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3A2158ED-6CCA-41BF-BD6E-5EFEFB6B411E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18453993"/>
      </p:ext>
    </p:extLst>
  </p:cSld>
  <p:clrMapOvr>
    <a:masterClrMapping/>
  </p:clrMapOvr>
  <p:transition spd="med">
    <p:fade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1BFB3BD6-AF06-4886-A106-C727071A4393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1730124"/>
      </p:ext>
    </p:extLst>
  </p:cSld>
  <p:clrMapOvr>
    <a:masterClrMapping/>
  </p:clrMapOvr>
  <p:transition spd="med">
    <p:fade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itchFamily="18" charset="0"/>
              </a:defRPr>
            </a:lvl1pPr>
          </a:lstStyle>
          <a:p>
            <a:pPr>
              <a:defRPr/>
            </a:pPr>
            <a:fld id="{2D91D088-128E-4F8A-81EE-7042B13F31E8}" type="slidenum">
              <a:rPr lang="ar-SA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6121116"/>
      </p:ext>
    </p:extLst>
  </p:cSld>
  <p:clrMapOvr>
    <a:masterClrMapping/>
  </p:clrMapOvr>
  <p:transition spd="med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17/01/40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17/01/40</a:t>
            </a:fld>
            <a:endParaRPr lang="ar-SA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17/01/40</a:t>
            </a:fld>
            <a:endParaRPr lang="ar-SA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17/01/40</a:t>
            </a:fld>
            <a:endParaRPr lang="ar-SA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17/01/40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8ABB09-4A1D-463E-8065-109CC2B7EFAA}" type="datetimeFigureOut">
              <a:rPr lang="ar-SA" smtClean="0"/>
              <a:t>17/01/40</a:t>
            </a:fld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8ABB09-4A1D-463E-8065-109CC2B7EFAA}" type="datetimeFigureOut">
              <a:rPr lang="ar-SA" smtClean="0"/>
              <a:t>17/01/40</a:t>
            </a:fld>
            <a:endParaRPr lang="ar-SA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34F065-1154-456A-91E3-76DE8E75E17B}" type="slidenum">
              <a:rPr lang="ar-SA" smtClean="0"/>
              <a:t>‹#›</a:t>
            </a:fld>
            <a:endParaRPr lang="ar-S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title style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text styles</a:t>
            </a:r>
          </a:p>
          <a:p>
            <a:pPr lvl="1"/>
            <a:r>
              <a:rPr lang="en-US" altLang="ar-SA" smtClean="0"/>
              <a:t>Second level</a:t>
            </a:r>
          </a:p>
          <a:p>
            <a:pPr lvl="2"/>
            <a:r>
              <a:rPr lang="en-US" altLang="ar-SA" smtClean="0"/>
              <a:t>Third level</a:t>
            </a:r>
          </a:p>
          <a:p>
            <a:pPr lvl="3"/>
            <a:r>
              <a:rPr lang="en-US" altLang="ar-SA" smtClean="0"/>
              <a:t>Fourth level</a:t>
            </a:r>
          </a:p>
          <a:p>
            <a:pPr lvl="4"/>
            <a:r>
              <a:rPr lang="en-US" altLang="ar-S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effectLst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effectLst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effectLst/>
                <a:cs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38370914-7EF4-4763-AB59-C744F3EA5D32}" type="slidenum">
              <a:rPr lang="ar-SA" altLang="en-US"/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5302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title style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ar-SA" smtClean="0"/>
              <a:t>Click to edit Master text styles</a:t>
            </a:r>
          </a:p>
          <a:p>
            <a:pPr lvl="1"/>
            <a:r>
              <a:rPr lang="en-US" altLang="ar-SA" smtClean="0"/>
              <a:t>Second level</a:t>
            </a:r>
          </a:p>
          <a:p>
            <a:pPr lvl="2"/>
            <a:r>
              <a:rPr lang="en-US" altLang="ar-SA" smtClean="0"/>
              <a:t>Third level</a:t>
            </a:r>
          </a:p>
          <a:p>
            <a:pPr lvl="3"/>
            <a:r>
              <a:rPr lang="en-US" altLang="ar-SA" smtClean="0"/>
              <a:t>Fourth level</a:t>
            </a:r>
          </a:p>
          <a:p>
            <a:pPr lvl="4"/>
            <a:r>
              <a:rPr lang="en-US" altLang="ar-SA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solidFill>
                  <a:srgbClr val="000000"/>
                </a:solidFill>
                <a:effectLst/>
                <a:latin typeface="Times New Roman"/>
              </a:defRPr>
            </a:lvl1pPr>
          </a:lstStyle>
          <a:p>
            <a:pPr algn="l"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solidFill>
                  <a:srgbClr val="000000"/>
                </a:solidFill>
                <a:effectLst/>
                <a:latin typeface="Times New Roman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endParaRPr lang="en-US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solidFill>
                  <a:srgbClr val="000000"/>
                </a:solidFill>
                <a:effectLst/>
                <a:latin typeface="Times New Roman"/>
                <a:cs typeface="Times New Roman" pitchFamily="18" charset="0"/>
              </a:defRPr>
            </a:lvl1pPr>
          </a:lstStyle>
          <a:p>
            <a:pPr rtl="0" eaLnBrk="0" fontAlgn="base" hangingPunct="0">
              <a:spcBef>
                <a:spcPct val="0"/>
              </a:spcBef>
              <a:spcAft>
                <a:spcPct val="0"/>
              </a:spcAft>
              <a:defRPr/>
            </a:pPr>
            <a:fld id="{1296EA36-D907-4833-A0AD-46997610E2A3}" type="slidenum">
              <a:rPr lang="ar-SA" altLang="en-US"/>
              <a:pPr rtl="0" eaLnBrk="0" fontAlgn="base" hangingPunct="0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136984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ransition spd="med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17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3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3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ChangeArrowheads="1"/>
          </p:cNvSpPr>
          <p:nvPr/>
        </p:nvSpPr>
        <p:spPr bwMode="auto">
          <a:xfrm>
            <a:off x="1295400" y="45720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altLang="ar-SA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11188" y="1844675"/>
            <a:ext cx="7412037" cy="1038225"/>
          </a:xfrm>
        </p:spPr>
        <p:txBody>
          <a:bodyPr/>
          <a:lstStyle/>
          <a:p>
            <a:r>
              <a:rPr lang="en-US" altLang="en-US" sz="6000" b="1" smtClean="0">
                <a:solidFill>
                  <a:schemeClr val="bg1"/>
                </a:solidFill>
              </a:rPr>
              <a:t>Infections of Bones</a:t>
            </a:r>
            <a:br>
              <a:rPr lang="en-US" altLang="en-US" sz="6000" b="1" smtClean="0">
                <a:solidFill>
                  <a:schemeClr val="bg1"/>
                </a:solidFill>
              </a:rPr>
            </a:br>
            <a:r>
              <a:rPr lang="en-US" altLang="en-US" sz="6000" b="1" smtClean="0">
                <a:solidFill>
                  <a:schemeClr val="bg1"/>
                </a:solidFill>
              </a:rPr>
              <a:t>&amp;</a:t>
            </a:r>
            <a:br>
              <a:rPr lang="en-US" altLang="en-US" sz="6000" b="1" smtClean="0">
                <a:solidFill>
                  <a:schemeClr val="bg1"/>
                </a:solidFill>
              </a:rPr>
            </a:br>
            <a:r>
              <a:rPr lang="en-US" altLang="en-US" sz="6000" b="1" smtClean="0">
                <a:solidFill>
                  <a:schemeClr val="bg1"/>
                </a:solidFill>
              </a:rPr>
              <a:t> Joints</a:t>
            </a:r>
          </a:p>
        </p:txBody>
      </p:sp>
    </p:spTree>
    <p:extLst>
      <p:ext uri="{BB962C8B-B14F-4D97-AF65-F5344CB8AC3E}">
        <p14:creationId xmlns:p14="http://schemas.microsoft.com/office/powerpoint/2010/main" val="3049444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 txBox="1">
            <a:spLocks noChangeArrowheads="1"/>
          </p:cNvSpPr>
          <p:nvPr/>
        </p:nvSpPr>
        <p:spPr bwMode="auto">
          <a:xfrm>
            <a:off x="407988" y="476250"/>
            <a:ext cx="8153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ar-SA" sz="3200" b="1" dirty="0" smtClean="0">
                <a:solidFill>
                  <a:srgbClr val="FFFFFF"/>
                </a:solidFill>
              </a:rPr>
              <a:t>   </a:t>
            </a:r>
            <a:endParaRPr lang="en-US" altLang="ar-SA" sz="3200" dirty="0">
              <a:solidFill>
                <a:srgbClr val="FFFFFF"/>
              </a:solidFill>
            </a:endParaRPr>
          </a:p>
          <a:p>
            <a:pPr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altLang="ar-SA" sz="4000" dirty="0">
                <a:solidFill>
                  <a:srgbClr val="FFFFFF"/>
                </a:solidFill>
              </a:rPr>
              <a:t> </a:t>
            </a:r>
            <a:r>
              <a:rPr lang="en-US" sz="3600" i="1" dirty="0" smtClean="0">
                <a:solidFill>
                  <a:srgbClr val="FFFFFF"/>
                </a:solidFill>
              </a:rPr>
              <a:t>     </a:t>
            </a:r>
            <a:r>
              <a:rPr lang="en-US" sz="3600" b="1" i="1" dirty="0" smtClean="0">
                <a:solidFill>
                  <a:srgbClr val="FFFFFF"/>
                </a:solidFill>
              </a:rPr>
              <a:t> </a:t>
            </a:r>
          </a:p>
          <a:p>
            <a:pPr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Symbol" pitchFamily="18" charset="2"/>
              <a:buNone/>
            </a:pPr>
            <a:endParaRPr lang="en-US" altLang="ar-SA" sz="3600" dirty="0" smtClean="0">
              <a:solidFill>
                <a:srgbClr val="FFFFFF"/>
              </a:solidFill>
            </a:endParaRPr>
          </a:p>
          <a:p>
            <a:pPr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Symbol" pitchFamily="18" charset="2"/>
              <a:buNone/>
            </a:pPr>
            <a:endParaRPr lang="en-US" altLang="en-US" sz="4000" dirty="0" smtClean="0">
              <a:solidFill>
                <a:srgbClr val="FFFFFF"/>
              </a:solidFill>
            </a:endParaRP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42938" y="2357438"/>
            <a:ext cx="798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60000" lnSpcReduction="200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6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Acute </a:t>
            </a:r>
            <a:r>
              <a:rPr lang="en-US" altLang="en-US" sz="6000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Haematogenous</a:t>
            </a:r>
            <a:r>
              <a:rPr lang="en-US" altLang="en-US" sz="6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60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Osteomyelitis</a:t>
            </a:r>
          </a:p>
        </p:txBody>
      </p:sp>
    </p:spTree>
    <p:extLst>
      <p:ext uri="{BB962C8B-B14F-4D97-AF65-F5344CB8AC3E}">
        <p14:creationId xmlns:p14="http://schemas.microsoft.com/office/powerpoint/2010/main" val="14916199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21653" y="260648"/>
            <a:ext cx="798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Acute </a:t>
            </a:r>
            <a:r>
              <a:rPr lang="en-US" altLang="en-US" sz="2400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Haematogenous</a:t>
            </a:r>
            <a:r>
              <a:rPr lang="en-US" altLang="en-US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Osteomyelitis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42938" y="1022648"/>
            <a:ext cx="815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Aetiology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pathogenesis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It is the most common type of bone infection. It is mainly a disease of children. When adults are affected it is usually because their resistance is lowered.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The organisms reach the bone through the blood stream.</a:t>
            </a:r>
          </a:p>
        </p:txBody>
      </p:sp>
    </p:spTree>
    <p:extLst>
      <p:ext uri="{BB962C8B-B14F-4D97-AF65-F5344CB8AC3E}">
        <p14:creationId xmlns:p14="http://schemas.microsoft.com/office/powerpoint/2010/main" val="34356800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21653" y="260648"/>
            <a:ext cx="798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Acute </a:t>
            </a:r>
            <a:r>
              <a:rPr lang="en-US" altLang="en-US" sz="2400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Haematogenous</a:t>
            </a:r>
            <a:r>
              <a:rPr lang="en-US" altLang="en-US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Osteomyelitis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42938" y="1022648"/>
            <a:ext cx="815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</a:t>
            </a:r>
            <a:r>
              <a:rPr kumimoji="0" lang="en-US" altLang="en-US" sz="28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Aetiology</a:t>
            </a:r>
            <a:r>
              <a:rPr kumimoji="0" lang="en-US" altLang="en-US" sz="28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and pathogenesis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:</a:t>
            </a: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Trauma may determine the site of infection, possibly by causing a small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haematoma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or fluid collection in a bone.</a:t>
            </a:r>
          </a:p>
          <a:p>
            <a:pPr lvl="0" algn="just" eaLnBrk="1" hangingPunct="1">
              <a:buFont typeface="Wingdings" pitchFamily="2" charset="2"/>
              <a:buChar char="q"/>
              <a:defRPr/>
            </a:pPr>
            <a:r>
              <a:rPr lang="en-US" altLang="en-US" sz="2800" dirty="0" smtClean="0">
                <a:solidFill>
                  <a:schemeClr val="accent3"/>
                </a:solidFill>
                <a:latin typeface="Calibri"/>
              </a:rPr>
              <a:t>   Source 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of infection – as septic toe, boil or discharge from the ear.</a:t>
            </a:r>
          </a:p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None/>
              <a:tabLst/>
              <a:defRPr/>
            </a:pPr>
            <a:endParaRPr kumimoji="0" lang="en-US" altLang="en-US" sz="28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551342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21653" y="260648"/>
            <a:ext cx="798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Acute </a:t>
            </a:r>
            <a:r>
              <a:rPr lang="en-US" altLang="en-US" sz="2400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Haematogenous</a:t>
            </a:r>
            <a:r>
              <a:rPr lang="en-US" altLang="en-US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Osteomyelitis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642938" y="1022648"/>
            <a:ext cx="815340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</a:rPr>
              <a:t>  </a:t>
            </a:r>
            <a:r>
              <a:rPr kumimoji="0" lang="en-US" altLang="en-US" sz="2400" b="1" i="1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</a:rPr>
              <a:t>Aetiology</a:t>
            </a:r>
            <a:r>
              <a:rPr kumimoji="0" lang="en-US" altLang="en-US" sz="2400" b="1" i="1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</a:rPr>
              <a:t> and pathogenesis</a:t>
            </a:r>
          </a:p>
          <a:p>
            <a:pPr lvl="0" algn="justLow" eaLnBrk="1" hangingPunct="1">
              <a:buNone/>
            </a:pPr>
            <a:r>
              <a:rPr lang="en-US" altLang="en-US" sz="2400" b="1" dirty="0">
                <a:solidFill>
                  <a:schemeClr val="accent3"/>
                </a:solidFill>
                <a:latin typeface="Calibri"/>
              </a:rPr>
              <a:t>The causal organism:</a:t>
            </a:r>
          </a:p>
          <a:p>
            <a:pPr algn="justLow" eaLnBrk="1" hangingPunct="1"/>
            <a:r>
              <a:rPr lang="en-US" altLang="en-US" sz="2400" dirty="0" smtClean="0">
                <a:solidFill>
                  <a:schemeClr val="accent3"/>
                </a:solidFill>
                <a:latin typeface="Calibri"/>
              </a:rPr>
              <a:t>Staphylococcus </a:t>
            </a:r>
            <a:r>
              <a:rPr lang="en-US" altLang="en-US" sz="2400" dirty="0" err="1">
                <a:solidFill>
                  <a:schemeClr val="accent3"/>
                </a:solidFill>
                <a:latin typeface="Calibri"/>
              </a:rPr>
              <a:t>aureus</a:t>
            </a:r>
            <a:r>
              <a:rPr lang="en-US" altLang="en-US" sz="2400" dirty="0">
                <a:solidFill>
                  <a:schemeClr val="accent3"/>
                </a:solidFill>
                <a:latin typeface="Calibri"/>
              </a:rPr>
              <a:t> is the most </a:t>
            </a:r>
            <a:r>
              <a:rPr lang="en-US" altLang="en-US" sz="2400" dirty="0" smtClean="0">
                <a:solidFill>
                  <a:schemeClr val="accent3"/>
                </a:solidFill>
                <a:latin typeface="Calibri"/>
              </a:rPr>
              <a:t>common MO  </a:t>
            </a:r>
            <a:r>
              <a:rPr lang="en-US" altLang="en-US" sz="2400" dirty="0">
                <a:solidFill>
                  <a:schemeClr val="accent3"/>
                </a:solidFill>
                <a:latin typeface="Calibri"/>
              </a:rPr>
              <a:t>in both adults and children </a:t>
            </a:r>
            <a:r>
              <a:rPr lang="en-US" altLang="en-US" sz="2400" dirty="0" smtClean="0">
                <a:solidFill>
                  <a:schemeClr val="accent3"/>
                </a:solidFill>
                <a:latin typeface="Calibri"/>
              </a:rPr>
              <a:t>(over </a:t>
            </a:r>
            <a:r>
              <a:rPr lang="en-US" altLang="en-US" sz="2400" dirty="0">
                <a:solidFill>
                  <a:schemeClr val="accent3"/>
                </a:solidFill>
                <a:latin typeface="Calibri"/>
              </a:rPr>
              <a:t>70</a:t>
            </a:r>
            <a:r>
              <a:rPr lang="en-US" altLang="en-US" sz="2400" dirty="0" smtClean="0">
                <a:solidFill>
                  <a:schemeClr val="accent3"/>
                </a:solidFill>
                <a:latin typeface="Calibri"/>
              </a:rPr>
              <a:t>%), </a:t>
            </a:r>
            <a:r>
              <a:rPr lang="en-US" altLang="en-US" sz="2400" dirty="0">
                <a:solidFill>
                  <a:schemeClr val="accent3"/>
                </a:solidFill>
                <a:latin typeface="Calibri"/>
              </a:rPr>
              <a:t>less often streptococcus (Streptococcus </a:t>
            </a:r>
            <a:r>
              <a:rPr lang="en-US" altLang="en-US" sz="2400" dirty="0" err="1">
                <a:solidFill>
                  <a:schemeClr val="accent3"/>
                </a:solidFill>
                <a:latin typeface="Calibri"/>
              </a:rPr>
              <a:t>pyogenes</a:t>
            </a:r>
            <a:r>
              <a:rPr lang="en-US" altLang="en-US" sz="2400" dirty="0">
                <a:solidFill>
                  <a:schemeClr val="accent3"/>
                </a:solidFill>
                <a:latin typeface="Calibri"/>
              </a:rPr>
              <a:t>). </a:t>
            </a:r>
            <a:endParaRPr lang="en-US" altLang="en-US" sz="2400" dirty="0" smtClean="0">
              <a:solidFill>
                <a:schemeClr val="accent3"/>
              </a:solidFill>
              <a:latin typeface="Calibri"/>
            </a:endParaRPr>
          </a:p>
          <a:p>
            <a:pPr algn="justLow" eaLnBrk="1" hangingPunct="1"/>
            <a:r>
              <a:rPr lang="en-US" altLang="en-US" sz="2400" dirty="0" smtClean="0">
                <a:solidFill>
                  <a:schemeClr val="accent3"/>
                </a:solidFill>
                <a:latin typeface="Calibri"/>
              </a:rPr>
              <a:t>Children </a:t>
            </a:r>
            <a:r>
              <a:rPr lang="en-US" altLang="en-US" sz="2400" dirty="0">
                <a:solidFill>
                  <a:schemeClr val="accent3"/>
                </a:solidFill>
                <a:latin typeface="Calibri"/>
              </a:rPr>
              <a:t>1-4 years </a:t>
            </a:r>
            <a:r>
              <a:rPr lang="en-US" altLang="en-US" sz="2400" dirty="0" smtClean="0">
                <a:solidFill>
                  <a:schemeClr val="accent3"/>
                </a:solidFill>
                <a:latin typeface="Calibri"/>
              </a:rPr>
              <a:t>old: H. </a:t>
            </a:r>
            <a:r>
              <a:rPr lang="en-US" altLang="en-US" sz="2400" dirty="0" err="1">
                <a:solidFill>
                  <a:schemeClr val="accent3"/>
                </a:solidFill>
                <a:latin typeface="Calibri"/>
              </a:rPr>
              <a:t>influenzae</a:t>
            </a:r>
            <a:r>
              <a:rPr lang="en-US" altLang="en-US" sz="2400" dirty="0">
                <a:solidFill>
                  <a:schemeClr val="accent3"/>
                </a:solidFill>
                <a:latin typeface="Calibri"/>
              </a:rPr>
              <a:t>  and </a:t>
            </a:r>
            <a:r>
              <a:rPr lang="en-US" altLang="en-US" sz="2400" dirty="0" err="1">
                <a:solidFill>
                  <a:schemeClr val="accent3"/>
                </a:solidFill>
                <a:latin typeface="Calibri"/>
              </a:rPr>
              <a:t>Kingella</a:t>
            </a:r>
            <a:r>
              <a:rPr lang="en-US" altLang="en-US" sz="2400" dirty="0">
                <a:solidFill>
                  <a:schemeClr val="accent3"/>
                </a:solidFill>
                <a:latin typeface="Calibri"/>
              </a:rPr>
              <a:t> </a:t>
            </a:r>
            <a:r>
              <a:rPr lang="en-US" altLang="en-US" sz="2400" dirty="0" err="1" smtClean="0">
                <a:solidFill>
                  <a:schemeClr val="accent3"/>
                </a:solidFill>
                <a:latin typeface="Calibri"/>
              </a:rPr>
              <a:t>kingae</a:t>
            </a:r>
            <a:r>
              <a:rPr lang="en-US" altLang="en-US" sz="2400" dirty="0" smtClean="0">
                <a:solidFill>
                  <a:schemeClr val="accent3"/>
                </a:solidFill>
                <a:latin typeface="Calibri"/>
              </a:rPr>
              <a:t> are common pathogens. </a:t>
            </a:r>
            <a:endParaRPr lang="en-US" altLang="en-US" sz="2400" dirty="0">
              <a:solidFill>
                <a:schemeClr val="accent3"/>
              </a:solidFill>
              <a:latin typeface="Calibri"/>
            </a:endParaRPr>
          </a:p>
          <a:p>
            <a:pPr algn="justLow" eaLnBrk="1" hangingPunct="1"/>
            <a:r>
              <a:rPr lang="en-US" altLang="en-US" sz="2400" dirty="0" smtClean="0">
                <a:solidFill>
                  <a:schemeClr val="accent3"/>
                </a:solidFill>
                <a:latin typeface="Calibri"/>
              </a:rPr>
              <a:t>Patients </a:t>
            </a:r>
            <a:r>
              <a:rPr lang="en-US" altLang="en-US" sz="2400" dirty="0">
                <a:solidFill>
                  <a:schemeClr val="accent3"/>
                </a:solidFill>
                <a:latin typeface="Calibri"/>
              </a:rPr>
              <a:t>with sickle-cell disease are prone to infection by </a:t>
            </a:r>
            <a:r>
              <a:rPr lang="en-US" altLang="en-US" sz="2400" dirty="0" err="1" smtClean="0">
                <a:solidFill>
                  <a:schemeClr val="accent3"/>
                </a:solidFill>
                <a:latin typeface="Calibri"/>
              </a:rPr>
              <a:t>S.typhi</a:t>
            </a:r>
            <a:r>
              <a:rPr lang="en-US" altLang="en-US" sz="2400" dirty="0" smtClean="0">
                <a:solidFill>
                  <a:schemeClr val="accent3"/>
                </a:solidFill>
                <a:latin typeface="Calibri"/>
              </a:rPr>
              <a:t>.</a:t>
            </a:r>
          </a:p>
          <a:p>
            <a:pPr algn="justLow" eaLnBrk="1" hangingPunct="1"/>
            <a:r>
              <a:rPr lang="en-US" altLang="en-US" sz="2400" dirty="0" smtClean="0">
                <a:solidFill>
                  <a:schemeClr val="accent3"/>
                </a:solidFill>
                <a:latin typeface="Calibri"/>
              </a:rPr>
              <a:t>Unusual organisms as </a:t>
            </a:r>
            <a:r>
              <a:rPr lang="en-US" altLang="en-US" sz="2400" dirty="0" err="1" smtClean="0">
                <a:solidFill>
                  <a:schemeClr val="accent3"/>
                </a:solidFill>
                <a:latin typeface="Calibri"/>
              </a:rPr>
              <a:t>E.coli</a:t>
            </a:r>
            <a:r>
              <a:rPr lang="en-US" altLang="en-US" sz="2400" dirty="0">
                <a:solidFill>
                  <a:schemeClr val="accent3"/>
                </a:solidFill>
                <a:latin typeface="Calibri"/>
              </a:rPr>
              <a:t>, Pseudomonas </a:t>
            </a:r>
            <a:r>
              <a:rPr lang="en-US" altLang="en-US" sz="2400" dirty="0" smtClean="0">
                <a:solidFill>
                  <a:schemeClr val="accent3"/>
                </a:solidFill>
                <a:latin typeface="Calibri"/>
              </a:rPr>
              <a:t>, Proteus, anaerobes (</a:t>
            </a:r>
            <a:r>
              <a:rPr lang="en-US" altLang="en-US" sz="2400" dirty="0" err="1" smtClean="0">
                <a:solidFill>
                  <a:schemeClr val="accent3"/>
                </a:solidFill>
                <a:latin typeface="Calibri"/>
              </a:rPr>
              <a:t>Bacteroides</a:t>
            </a:r>
            <a:r>
              <a:rPr lang="en-US" altLang="en-US" sz="2400" dirty="0" smtClean="0">
                <a:solidFill>
                  <a:schemeClr val="accent3"/>
                </a:solidFill>
                <a:latin typeface="Calibri"/>
              </a:rPr>
              <a:t> </a:t>
            </a:r>
            <a:r>
              <a:rPr lang="en-US" altLang="en-US" sz="2400" dirty="0" err="1" smtClean="0">
                <a:solidFill>
                  <a:schemeClr val="accent3"/>
                </a:solidFill>
                <a:latin typeface="Calibri"/>
              </a:rPr>
              <a:t>fragilis</a:t>
            </a:r>
            <a:r>
              <a:rPr lang="en-US" altLang="en-US" sz="2400" dirty="0" smtClean="0">
                <a:solidFill>
                  <a:schemeClr val="accent3"/>
                </a:solidFill>
                <a:latin typeface="Calibri"/>
              </a:rPr>
              <a:t>) </a:t>
            </a:r>
            <a:r>
              <a:rPr lang="en-US" altLang="en-US" sz="2400" dirty="0">
                <a:solidFill>
                  <a:schemeClr val="accent3"/>
                </a:solidFill>
                <a:latin typeface="Calibri"/>
              </a:rPr>
              <a:t>are more </a:t>
            </a:r>
            <a:r>
              <a:rPr lang="en-US" altLang="en-US" sz="2400" dirty="0" smtClean="0">
                <a:solidFill>
                  <a:schemeClr val="accent3"/>
                </a:solidFill>
                <a:latin typeface="Calibri"/>
              </a:rPr>
              <a:t>likely found </a:t>
            </a:r>
            <a:r>
              <a:rPr lang="en-US" altLang="en-US" sz="2400" dirty="0">
                <a:solidFill>
                  <a:schemeClr val="accent3"/>
                </a:solidFill>
                <a:latin typeface="Calibri"/>
              </a:rPr>
              <a:t>in heroin addicts and </a:t>
            </a:r>
            <a:r>
              <a:rPr lang="en-US" altLang="en-US" sz="2400" dirty="0" smtClean="0">
                <a:solidFill>
                  <a:schemeClr val="accent3"/>
                </a:solidFill>
                <a:latin typeface="Calibri"/>
              </a:rPr>
              <a:t>immune compromised patients.</a:t>
            </a:r>
            <a:endParaRPr lang="en-US" altLang="en-US" sz="2400" dirty="0">
              <a:solidFill>
                <a:schemeClr val="accent3"/>
              </a:solidFill>
              <a:latin typeface="Calibri"/>
            </a:endParaRPr>
          </a:p>
          <a:p>
            <a:pPr lvl="0" algn="justLow" eaLnBrk="1" hangingPunct="1">
              <a:buNone/>
            </a:pPr>
            <a:endParaRPr lang="en-US" altLang="en-US" sz="2400" dirty="0">
              <a:solidFill>
                <a:schemeClr val="accent3"/>
              </a:solidFill>
              <a:latin typeface="Calibri"/>
            </a:endParaRPr>
          </a:p>
          <a:p>
            <a:pPr lvl="0" algn="justLow" eaLnBrk="1" hangingPunct="1">
              <a:buNone/>
            </a:pPr>
            <a:endParaRPr lang="en-US" altLang="en-US" sz="2400" dirty="0">
              <a:solidFill>
                <a:schemeClr val="accent3"/>
              </a:solidFill>
              <a:latin typeface="Calibri"/>
            </a:endParaRPr>
          </a:p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7633390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21653" y="260648"/>
            <a:ext cx="798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Acute </a:t>
            </a:r>
            <a:r>
              <a:rPr lang="en-US" altLang="en-US" sz="2400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Haematogenous</a:t>
            </a:r>
            <a:r>
              <a:rPr lang="en-US" altLang="en-US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Osteomyelitis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1498" y="1015899"/>
            <a:ext cx="472115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Low" eaLnBrk="1" hangingPunct="1">
              <a:buNone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</a:rPr>
              <a:t>  </a:t>
            </a:r>
            <a:r>
              <a:rPr lang="en-US" altLang="en-US" sz="2800" b="1" i="1" dirty="0" smtClean="0">
                <a:solidFill>
                  <a:schemeClr val="accent3"/>
                </a:solidFill>
                <a:latin typeface="Calibri"/>
              </a:rPr>
              <a:t>pathogenesis:          </a:t>
            </a:r>
            <a:endParaRPr lang="en-US" altLang="en-US" sz="2800" b="1" i="1" dirty="0">
              <a:solidFill>
                <a:schemeClr val="accent3"/>
              </a:solidFill>
              <a:latin typeface="Calibri"/>
            </a:endParaRPr>
          </a:p>
          <a:p>
            <a:pPr algn="justLow" eaLnBrk="1" hangingPunct="1"/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 </a:t>
            </a:r>
            <a:r>
              <a:rPr lang="en-US" altLang="en-US" sz="2800" dirty="0" smtClean="0">
                <a:solidFill>
                  <a:schemeClr val="accent3"/>
                </a:solidFill>
                <a:latin typeface="Calibri"/>
              </a:rPr>
              <a:t>In 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children, the infection usually starts in the vascular metaphysis of a long bone, most often in the </a:t>
            </a:r>
            <a:r>
              <a:rPr lang="en-US" altLang="en-US" sz="2800" b="1" dirty="0">
                <a:solidFill>
                  <a:schemeClr val="accent3"/>
                </a:solidFill>
                <a:latin typeface="Calibri"/>
              </a:rPr>
              <a:t>proximal tibia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 or in the distal or proximal ends of the </a:t>
            </a:r>
            <a:r>
              <a:rPr lang="en-US" altLang="en-US" sz="2800" dirty="0" smtClean="0">
                <a:solidFill>
                  <a:schemeClr val="accent3"/>
                </a:solidFill>
                <a:latin typeface="Calibri"/>
              </a:rPr>
              <a:t>femur.</a:t>
            </a:r>
            <a:endParaRPr lang="en-US" altLang="en-US" sz="2800" dirty="0">
              <a:solidFill>
                <a:schemeClr val="accent3"/>
              </a:solidFill>
              <a:latin typeface="Calibri"/>
            </a:endParaRPr>
          </a:p>
          <a:p>
            <a:pPr algn="justLow" eaLnBrk="1" hangingPunct="1"/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 </a:t>
            </a:r>
            <a:r>
              <a:rPr lang="en-US" altLang="en-US" sz="2800" dirty="0" smtClean="0">
                <a:solidFill>
                  <a:schemeClr val="accent3"/>
                </a:solidFill>
                <a:latin typeface="Calibri"/>
              </a:rPr>
              <a:t>In adults: mostly 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affecting the vertebrae. </a:t>
            </a:r>
          </a:p>
          <a:p>
            <a:pPr lvl="0" algn="justLow" eaLnBrk="1" hangingPunct="1">
              <a:buNone/>
            </a:pPr>
            <a:endParaRPr lang="en-US" altLang="en-US" sz="2400" dirty="0">
              <a:solidFill>
                <a:schemeClr val="accent3"/>
              </a:solidFill>
              <a:latin typeface="Calibri"/>
            </a:endParaRPr>
          </a:p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268760"/>
            <a:ext cx="3802022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5" t="30981" r="3418" b="29126"/>
          <a:stretch/>
        </p:blipFill>
        <p:spPr bwMode="auto">
          <a:xfrm>
            <a:off x="4996589" y="1268760"/>
            <a:ext cx="4088927" cy="316835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11392456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21653" y="260648"/>
            <a:ext cx="798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Acute Haematogenous Osteomyelitis</a:t>
            </a:r>
            <a:endParaRPr lang="en-US" altLang="en-US" sz="2400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1498" y="1015899"/>
            <a:ext cx="4110462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" eaLnBrk="1" hangingPunct="1">
              <a:buNone/>
            </a:pPr>
            <a:r>
              <a:rPr lang="en-US" altLang="en-US" sz="2800" dirty="0" smtClean="0">
                <a:solidFill>
                  <a:schemeClr val="accent3"/>
                </a:solidFill>
                <a:latin typeface="Calibri"/>
              </a:rPr>
              <a:t>In infants the </a:t>
            </a:r>
            <a:r>
              <a:rPr lang="en-US" altLang="en-US" sz="2800" dirty="0" err="1" smtClean="0">
                <a:solidFill>
                  <a:schemeClr val="accent3"/>
                </a:solidFill>
                <a:latin typeface="Calibri"/>
              </a:rPr>
              <a:t>metaphyseal</a:t>
            </a:r>
            <a:r>
              <a:rPr lang="en-US" altLang="en-US" sz="2800" dirty="0" smtClean="0">
                <a:solidFill>
                  <a:schemeClr val="accent3"/>
                </a:solidFill>
                <a:latin typeface="Calibri"/>
              </a:rPr>
              <a:t> arterioles penetrate 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the </a:t>
            </a:r>
            <a:r>
              <a:rPr lang="en-US" altLang="en-US" sz="2800" dirty="0" err="1" smtClean="0">
                <a:solidFill>
                  <a:schemeClr val="accent3"/>
                </a:solidFill>
                <a:latin typeface="Calibri"/>
              </a:rPr>
              <a:t>physis</a:t>
            </a:r>
            <a:r>
              <a:rPr lang="en-US" altLang="en-US" sz="2800" dirty="0" smtClean="0">
                <a:solidFill>
                  <a:schemeClr val="accent3"/>
                </a:solidFill>
                <a:latin typeface="Calibri"/>
              </a:rPr>
              <a:t> and 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may carry infection directly from the </a:t>
            </a:r>
            <a:r>
              <a:rPr lang="en-US" altLang="en-US" sz="2800" dirty="0" smtClean="0">
                <a:solidFill>
                  <a:schemeClr val="accent3"/>
                </a:solidFill>
                <a:latin typeface="Calibri"/>
              </a:rPr>
              <a:t>metaphysis to 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the </a:t>
            </a:r>
            <a:r>
              <a:rPr lang="en-US" altLang="en-US" sz="2800" dirty="0" smtClean="0">
                <a:solidFill>
                  <a:schemeClr val="accent3"/>
                </a:solidFill>
                <a:latin typeface="Calibri"/>
              </a:rPr>
              <a:t>epiphysis and joint.</a:t>
            </a:r>
          </a:p>
          <a:p>
            <a:pPr lvl="0" algn="just" eaLnBrk="1" hangingPunct="1">
              <a:buNone/>
            </a:pPr>
            <a:r>
              <a:rPr lang="en-US" altLang="en-US" sz="2800" dirty="0" smtClean="0">
                <a:solidFill>
                  <a:schemeClr val="accent3"/>
                </a:solidFill>
                <a:latin typeface="Calibri"/>
              </a:rPr>
              <a:t>In 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older children the </a:t>
            </a:r>
            <a:r>
              <a:rPr lang="en-US" altLang="en-US" sz="2800" dirty="0" err="1">
                <a:solidFill>
                  <a:schemeClr val="accent3"/>
                </a:solidFill>
                <a:latin typeface="Calibri"/>
              </a:rPr>
              <a:t>physis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 </a:t>
            </a:r>
            <a:r>
              <a:rPr lang="en-US" altLang="en-US" sz="2800" dirty="0" smtClean="0">
                <a:solidFill>
                  <a:schemeClr val="accent3"/>
                </a:solidFill>
                <a:latin typeface="Calibri"/>
              </a:rPr>
              <a:t>acts as 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a </a:t>
            </a:r>
            <a:r>
              <a:rPr lang="en-US" altLang="en-US" sz="2800" dirty="0" smtClean="0">
                <a:solidFill>
                  <a:schemeClr val="accent3"/>
                </a:solidFill>
                <a:latin typeface="Calibri"/>
              </a:rPr>
              <a:t>barrier.</a:t>
            </a:r>
            <a:endParaRPr kumimoji="0" lang="en-US" altLang="en-US" sz="280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895350"/>
            <a:ext cx="3608916" cy="57194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مستطيل 5"/>
          <p:cNvSpPr/>
          <p:nvPr/>
        </p:nvSpPr>
        <p:spPr>
          <a:xfrm>
            <a:off x="5076056" y="1360736"/>
            <a:ext cx="116089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/>
              <a:t>infants</a:t>
            </a:r>
            <a:endParaRPr lang="ar-SA" sz="2800" dirty="0"/>
          </a:p>
        </p:txBody>
      </p:sp>
      <p:sp>
        <p:nvSpPr>
          <p:cNvPr id="7" name="مستطيل 6"/>
          <p:cNvSpPr/>
          <p:nvPr/>
        </p:nvSpPr>
        <p:spPr>
          <a:xfrm>
            <a:off x="6503008" y="785066"/>
            <a:ext cx="197682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/>
              <a:t>older children </a:t>
            </a:r>
            <a:endParaRPr lang="ar-SA" sz="2400" dirty="0"/>
          </a:p>
        </p:txBody>
      </p:sp>
    </p:spTree>
    <p:extLst>
      <p:ext uri="{BB962C8B-B14F-4D97-AF65-F5344CB8AC3E}">
        <p14:creationId xmlns:p14="http://schemas.microsoft.com/office/powerpoint/2010/main" val="11081967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21653" y="260648"/>
            <a:ext cx="798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Acute </a:t>
            </a:r>
            <a:r>
              <a:rPr lang="en-US" altLang="en-US" sz="2400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Haematogenous</a:t>
            </a: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Osteomyelitis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251520" y="1012063"/>
            <a:ext cx="5040560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eaLnBrk="1" hangingPunct="1">
              <a:buNone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</a:rPr>
              <a:t>  </a:t>
            </a:r>
            <a:r>
              <a:rPr lang="en-US" altLang="en-US" sz="2800" b="1" i="1" dirty="0">
                <a:solidFill>
                  <a:schemeClr val="accent3"/>
                </a:solidFill>
                <a:latin typeface="Calibri"/>
              </a:rPr>
              <a:t>Pathology</a:t>
            </a:r>
            <a:r>
              <a:rPr lang="en-US" altLang="en-US" sz="2800" b="1" dirty="0">
                <a:solidFill>
                  <a:schemeClr val="accent3"/>
                </a:solidFill>
                <a:latin typeface="Calibri"/>
              </a:rPr>
              <a:t>:  </a:t>
            </a:r>
            <a:r>
              <a:rPr lang="en-US" altLang="en-US" sz="2800" b="1" i="1" dirty="0" smtClean="0">
                <a:solidFill>
                  <a:schemeClr val="accent3"/>
                </a:solidFill>
                <a:latin typeface="Calibri"/>
              </a:rPr>
              <a:t>five stages </a:t>
            </a:r>
            <a:r>
              <a:rPr lang="en-US" altLang="en-US" sz="2800" dirty="0" smtClean="0">
                <a:solidFill>
                  <a:schemeClr val="accent3"/>
                </a:solidFill>
                <a:latin typeface="Calibri"/>
              </a:rPr>
              <a:t>(‘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classical’ </a:t>
            </a:r>
            <a:r>
              <a:rPr lang="en-US" altLang="en-US" sz="2800" dirty="0" smtClean="0">
                <a:solidFill>
                  <a:schemeClr val="accent3"/>
                </a:solidFill>
                <a:latin typeface="Calibri"/>
              </a:rPr>
              <a:t>picture: children 2 -6 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years):</a:t>
            </a:r>
          </a:p>
          <a:p>
            <a:pPr lvl="0" algn="justLow" eaLnBrk="1" hangingPunct="1">
              <a:buNone/>
            </a:pP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1.Acute inflammation: ischemia and intense pain.</a:t>
            </a:r>
          </a:p>
          <a:p>
            <a:pPr lvl="0" algn="justLow" eaLnBrk="1" hangingPunct="1">
              <a:buNone/>
            </a:pP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2.Suppuration:  2nd or 3rd day, pus. (</a:t>
            </a:r>
            <a:r>
              <a:rPr lang="en-US" altLang="en-US" sz="2800" b="1" dirty="0" err="1">
                <a:solidFill>
                  <a:schemeClr val="accent3"/>
                </a:solidFill>
                <a:latin typeface="Calibri"/>
              </a:rPr>
              <a:t>subperiosteal</a:t>
            </a:r>
            <a:r>
              <a:rPr lang="en-US" altLang="en-US" sz="2800" b="1" dirty="0">
                <a:solidFill>
                  <a:schemeClr val="accent3"/>
                </a:solidFill>
                <a:latin typeface="Calibri"/>
              </a:rPr>
              <a:t> abscess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). </a:t>
            </a:r>
          </a:p>
          <a:p>
            <a:pPr lvl="0" algn="justLow" eaLnBrk="1" hangingPunct="1">
              <a:buNone/>
            </a:pP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3.Necrosis: a week, bone death, and Pieces of dead bone may separate  (</a:t>
            </a:r>
            <a:r>
              <a:rPr lang="en-US" altLang="en-US" sz="2800" b="1" dirty="0" err="1">
                <a:solidFill>
                  <a:schemeClr val="accent3"/>
                </a:solidFill>
                <a:latin typeface="Calibri"/>
              </a:rPr>
              <a:t>Sequestra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) varying in size.</a:t>
            </a:r>
          </a:p>
          <a:p>
            <a:pPr lvl="0" algn="justLow" eaLnBrk="1" hangingPunct="1">
              <a:buNone/>
            </a:pPr>
            <a:endParaRPr lang="en-US" altLang="en-US" sz="2400" dirty="0">
              <a:solidFill>
                <a:schemeClr val="accent3"/>
              </a:solidFill>
              <a:latin typeface="Calibri"/>
            </a:endParaRPr>
          </a:p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altLang="en-US" sz="2400" b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279" y="1206500"/>
            <a:ext cx="3565980" cy="35186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44710464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55576" y="16737"/>
            <a:ext cx="798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Acute </a:t>
            </a:r>
            <a:r>
              <a:rPr lang="en-US" altLang="en-US" sz="2400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Haematogenous</a:t>
            </a:r>
            <a:r>
              <a:rPr lang="en-US" altLang="en-US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Osteomyelitis</a:t>
            </a:r>
          </a:p>
        </p:txBody>
      </p:sp>
      <p:sp>
        <p:nvSpPr>
          <p:cNvPr id="4" name="Rectangle 3"/>
          <p:cNvSpPr txBox="1">
            <a:spLocks noChangeArrowheads="1"/>
          </p:cNvSpPr>
          <p:nvPr/>
        </p:nvSpPr>
        <p:spPr bwMode="auto">
          <a:xfrm>
            <a:off x="107504" y="620688"/>
            <a:ext cx="518457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justLow" eaLnBrk="1" hangingPunct="1">
              <a:buNone/>
            </a:pPr>
            <a:r>
              <a:rPr kumimoji="0" lang="en-US" alt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</a:rPr>
              <a:t>  </a:t>
            </a:r>
            <a:r>
              <a:rPr lang="en-US" altLang="en-US" sz="2800" b="1" i="1" dirty="0">
                <a:solidFill>
                  <a:schemeClr val="accent3"/>
                </a:solidFill>
                <a:latin typeface="Calibri"/>
              </a:rPr>
              <a:t>Pathology:  five stages:</a:t>
            </a:r>
          </a:p>
          <a:p>
            <a:pPr lvl="0" algn="justLow" eaLnBrk="1" hangingPunct="1">
              <a:buNone/>
            </a:pPr>
            <a:r>
              <a:rPr lang="en-US" altLang="en-US" sz="2800" i="1" dirty="0">
                <a:solidFill>
                  <a:schemeClr val="accent3"/>
                </a:solidFill>
                <a:latin typeface="Calibri"/>
              </a:rPr>
              <a:t>4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. New bone formation: by the end of 2nd week, from stripped </a:t>
            </a:r>
            <a:r>
              <a:rPr lang="en-US" altLang="en-US" sz="2800" dirty="0" err="1">
                <a:solidFill>
                  <a:schemeClr val="accent3"/>
                </a:solidFill>
                <a:latin typeface="Calibri"/>
              </a:rPr>
              <a:t>periosteum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 (</a:t>
            </a:r>
            <a:r>
              <a:rPr lang="en-US" altLang="en-US" sz="2800" b="1" dirty="0" err="1">
                <a:solidFill>
                  <a:schemeClr val="accent3"/>
                </a:solidFill>
                <a:latin typeface="Calibri"/>
              </a:rPr>
              <a:t>involucrum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), enclosing the </a:t>
            </a:r>
            <a:r>
              <a:rPr lang="en-US" altLang="en-US" sz="2800" dirty="0" err="1">
                <a:solidFill>
                  <a:schemeClr val="accent3"/>
                </a:solidFill>
                <a:latin typeface="Calibri"/>
              </a:rPr>
              <a:t>sequestrum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 and infected tissue. If the infection persists, pus and tiny </a:t>
            </a:r>
            <a:r>
              <a:rPr lang="en-US" altLang="en-US" sz="2800" dirty="0" err="1">
                <a:solidFill>
                  <a:schemeClr val="accent3"/>
                </a:solidFill>
                <a:latin typeface="Calibri"/>
              </a:rPr>
              <a:t>sequestrae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 may discharge through perforations (</a:t>
            </a:r>
            <a:r>
              <a:rPr lang="en-US" altLang="en-US" sz="2800" b="1" dirty="0">
                <a:solidFill>
                  <a:schemeClr val="accent3"/>
                </a:solidFill>
                <a:latin typeface="Calibri"/>
              </a:rPr>
              <a:t>cloacae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) in the </a:t>
            </a:r>
            <a:r>
              <a:rPr lang="en-US" altLang="en-US" sz="2800" dirty="0" err="1">
                <a:solidFill>
                  <a:schemeClr val="accent3"/>
                </a:solidFill>
                <a:latin typeface="Calibri"/>
              </a:rPr>
              <a:t>involucrum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 and track by </a:t>
            </a:r>
            <a:r>
              <a:rPr lang="en-US" altLang="en-US" sz="2800" b="1" dirty="0">
                <a:solidFill>
                  <a:schemeClr val="accent3"/>
                </a:solidFill>
                <a:latin typeface="Calibri"/>
              </a:rPr>
              <a:t>sinus(</a:t>
            </a:r>
            <a:r>
              <a:rPr lang="en-US" altLang="en-US" sz="2800" b="1" dirty="0" err="1">
                <a:solidFill>
                  <a:schemeClr val="accent3"/>
                </a:solidFill>
                <a:latin typeface="Calibri"/>
              </a:rPr>
              <a:t>es</a:t>
            </a:r>
            <a:r>
              <a:rPr lang="en-US" altLang="en-US" sz="2800" b="1" dirty="0">
                <a:solidFill>
                  <a:schemeClr val="accent3"/>
                </a:solidFill>
                <a:latin typeface="Calibri"/>
              </a:rPr>
              <a:t>)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 to the skin surface.</a:t>
            </a:r>
          </a:p>
          <a:p>
            <a:pPr lvl="0" algn="justLow" eaLnBrk="1" hangingPunct="1">
              <a:buNone/>
            </a:pP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5.Resolution and healing or intractable chronicity. </a:t>
            </a:r>
            <a:endParaRPr kumimoji="0" lang="en-US" altLang="en-US" sz="2400" b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00049" y="620688"/>
            <a:ext cx="2919069" cy="28803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654" t="50000" r="13809"/>
          <a:stretch/>
        </p:blipFill>
        <p:spPr bwMode="auto">
          <a:xfrm>
            <a:off x="6000049" y="3535644"/>
            <a:ext cx="3025227" cy="266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2912460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55576" y="16737"/>
            <a:ext cx="798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Acute </a:t>
            </a:r>
            <a:r>
              <a:rPr lang="en-US" altLang="en-US" sz="2400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Haematogenous</a:t>
            </a: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Osteomyelitis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1834" y="778737"/>
            <a:ext cx="770413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Low" eaLnBrk="1" hangingPunct="1">
              <a:buNone/>
            </a:pPr>
            <a:r>
              <a:rPr lang="en-US" altLang="en-US" sz="2800" b="1" dirty="0">
                <a:solidFill>
                  <a:schemeClr val="accent3"/>
                </a:solidFill>
                <a:latin typeface="Calibri"/>
              </a:rPr>
              <a:t>Clinical </a:t>
            </a:r>
            <a:r>
              <a:rPr lang="en-US" altLang="en-US" sz="2800" b="1" dirty="0" smtClean="0">
                <a:solidFill>
                  <a:schemeClr val="accent3"/>
                </a:solidFill>
                <a:latin typeface="Calibri"/>
              </a:rPr>
              <a:t>features:</a:t>
            </a:r>
            <a:endParaRPr lang="en-US" altLang="en-US" sz="2800" b="1" dirty="0">
              <a:solidFill>
                <a:schemeClr val="accent3"/>
              </a:solidFill>
              <a:latin typeface="Calibri"/>
            </a:endParaRPr>
          </a:p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</a:rPr>
              <a:t>Children (4-6)year old:  severe pain, malaise and a fever. The child looks ill and feverish; the pulse rate over 100  . The child refuses to move the limb (‘</a:t>
            </a:r>
            <a:r>
              <a:rPr kumimoji="0" lang="en-US" altLang="en-US" sz="280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</a:rPr>
              <a:t>pseudoparalysis</a:t>
            </a:r>
            <a:r>
              <a:rPr kumimoji="0" lang="en-US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</a:rPr>
              <a:t>’). There is acute tenderness usually near one of the larger joints.</a:t>
            </a:r>
          </a:p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</a:rPr>
              <a:t> Infants and children under a year old: the constitutional symptoms are mild; the baby drowsy but irritable.</a:t>
            </a:r>
          </a:p>
        </p:txBody>
      </p:sp>
    </p:spTree>
    <p:extLst>
      <p:ext uri="{BB962C8B-B14F-4D97-AF65-F5344CB8AC3E}">
        <p14:creationId xmlns:p14="http://schemas.microsoft.com/office/powerpoint/2010/main" val="884014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55576" y="16737"/>
            <a:ext cx="798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Acute </a:t>
            </a:r>
            <a:r>
              <a:rPr lang="en-US" altLang="en-US" sz="2400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Haematogenous</a:t>
            </a: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Osteomyelitis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681834" y="778737"/>
            <a:ext cx="7704137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Low" eaLnBrk="1" hangingPunct="1">
              <a:buNone/>
            </a:pPr>
            <a:r>
              <a:rPr lang="en-US" altLang="en-US" sz="2800" b="1" dirty="0">
                <a:solidFill>
                  <a:schemeClr val="accent3"/>
                </a:solidFill>
                <a:latin typeface="Calibri"/>
              </a:rPr>
              <a:t>Clinical </a:t>
            </a:r>
            <a:r>
              <a:rPr lang="en-US" altLang="en-US" sz="2800" b="1" dirty="0" smtClean="0">
                <a:solidFill>
                  <a:schemeClr val="accent3"/>
                </a:solidFill>
                <a:latin typeface="Calibri"/>
              </a:rPr>
              <a:t>features:</a:t>
            </a:r>
            <a:endParaRPr lang="en-US" altLang="en-US" sz="2800" b="1" dirty="0">
              <a:solidFill>
                <a:schemeClr val="accent3"/>
              </a:solidFill>
              <a:latin typeface="Calibri"/>
            </a:endParaRPr>
          </a:p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Adults: The commonest site is the thoracolumbar spine. There may be a history of some urological procedure followed by a mild fever and backache. Local tenderness is not very marked. </a:t>
            </a:r>
          </a:p>
          <a:p>
            <a:pPr marL="342900" marR="0" lvl="0" indent="-342900" algn="justLow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q"/>
              <a:tabLst/>
              <a:defRPr/>
            </a:pPr>
            <a:r>
              <a:rPr kumimoji="0" lang="en-US" altLang="en-US" sz="280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Very elderly: and in those with immune deficiency, systemic features are mild and the diagnosis is easily missed.</a:t>
            </a:r>
          </a:p>
        </p:txBody>
      </p:sp>
    </p:spTree>
    <p:extLst>
      <p:ext uri="{BB962C8B-B14F-4D97-AF65-F5344CB8AC3E}">
        <p14:creationId xmlns:p14="http://schemas.microsoft.com/office/powerpoint/2010/main" val="17330766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 txBox="1">
            <a:spLocks noChangeArrowheads="1"/>
          </p:cNvSpPr>
          <p:nvPr/>
        </p:nvSpPr>
        <p:spPr bwMode="auto">
          <a:xfrm>
            <a:off x="413637" y="980728"/>
            <a:ext cx="8153400" cy="55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ar-SA" sz="3200" b="1" dirty="0">
                <a:solidFill>
                  <a:srgbClr val="FFFFFF"/>
                </a:solidFill>
              </a:rPr>
              <a:t>    </a:t>
            </a:r>
            <a:r>
              <a:rPr lang="en-US" altLang="ar-SA" sz="3200" dirty="0">
                <a:solidFill>
                  <a:srgbClr val="FFFFFF"/>
                </a:solidFill>
              </a:rPr>
              <a:t>Micro-organisms may reach the bones and joints </a:t>
            </a:r>
            <a:r>
              <a:rPr lang="en-US" altLang="ar-SA" sz="3200" dirty="0" smtClean="0">
                <a:solidFill>
                  <a:srgbClr val="FFFFFF"/>
                </a:solidFill>
              </a:rPr>
              <a:t>by: </a:t>
            </a:r>
            <a:endParaRPr lang="en-US" altLang="ar-SA" sz="3200" dirty="0">
              <a:solidFill>
                <a:srgbClr val="FFFFFF"/>
              </a:solidFill>
            </a:endParaRPr>
          </a:p>
          <a:p>
            <a:pPr marL="514350" indent="-514350"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ar-SA" sz="3200" dirty="0" smtClean="0">
                <a:solidFill>
                  <a:srgbClr val="FFFFFF"/>
                </a:solidFill>
              </a:rPr>
              <a:t>Direct </a:t>
            </a:r>
            <a:r>
              <a:rPr lang="en-US" altLang="ar-SA" sz="3200" dirty="0">
                <a:solidFill>
                  <a:srgbClr val="FFFFFF"/>
                </a:solidFill>
              </a:rPr>
              <a:t>introduction through the skin </a:t>
            </a:r>
            <a:r>
              <a:rPr lang="en-US" altLang="ar-SA" sz="3200" dirty="0" smtClean="0">
                <a:solidFill>
                  <a:srgbClr val="FFFFFF"/>
                </a:solidFill>
              </a:rPr>
              <a:t>(pin-prick, laceration, open fracture, operation).</a:t>
            </a:r>
          </a:p>
          <a:p>
            <a:pPr marL="514350" indent="-514350"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ar-SA" sz="3200" dirty="0" smtClean="0">
                <a:solidFill>
                  <a:srgbClr val="FFFFFF"/>
                </a:solidFill>
              </a:rPr>
              <a:t>Direct </a:t>
            </a:r>
            <a:r>
              <a:rPr lang="en-US" altLang="ar-SA" sz="3200" dirty="0">
                <a:solidFill>
                  <a:srgbClr val="FFFFFF"/>
                </a:solidFill>
              </a:rPr>
              <a:t>spread from a contiguous focus of infection, </a:t>
            </a:r>
            <a:r>
              <a:rPr lang="en-US" altLang="ar-SA" sz="3200" dirty="0" smtClean="0">
                <a:solidFill>
                  <a:srgbClr val="FFFFFF"/>
                </a:solidFill>
              </a:rPr>
              <a:t>or</a:t>
            </a:r>
          </a:p>
          <a:p>
            <a:pPr marL="514350" indent="-514350"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+mj-lt"/>
              <a:buAutoNum type="arabicPeriod"/>
            </a:pPr>
            <a:r>
              <a:rPr lang="en-US" altLang="ar-SA" sz="3200" dirty="0" smtClean="0">
                <a:solidFill>
                  <a:srgbClr val="FFFFFF"/>
                </a:solidFill>
              </a:rPr>
              <a:t>Indirect </a:t>
            </a:r>
            <a:r>
              <a:rPr lang="en-US" altLang="ar-SA" sz="3200" dirty="0">
                <a:solidFill>
                  <a:srgbClr val="FFFFFF"/>
                </a:solidFill>
              </a:rPr>
              <a:t>spread via the blood stream from a distant </a:t>
            </a:r>
            <a:r>
              <a:rPr lang="en-US" altLang="ar-SA" sz="3200" dirty="0" smtClean="0">
                <a:solidFill>
                  <a:srgbClr val="FFFFFF"/>
                </a:solidFill>
              </a:rPr>
              <a:t>site: nose, mouth, respiratory tract, bowel, genitourinary </a:t>
            </a:r>
            <a:r>
              <a:rPr lang="en-US" altLang="ar-SA" sz="3200" dirty="0">
                <a:solidFill>
                  <a:srgbClr val="FFFFFF"/>
                </a:solidFill>
              </a:rPr>
              <a:t>tract.</a:t>
            </a:r>
            <a:endParaRPr lang="en-US" altLang="ar-SA" sz="3600" dirty="0" smtClean="0">
              <a:solidFill>
                <a:srgbClr val="FFFFFF"/>
              </a:solidFill>
            </a:endParaRPr>
          </a:p>
          <a:p>
            <a:pPr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Symbol" pitchFamily="18" charset="2"/>
              <a:buNone/>
            </a:pPr>
            <a:endParaRPr lang="en-US" altLang="en-US" sz="4000" dirty="0" smtClean="0">
              <a:solidFill>
                <a:srgbClr val="FFFFFF"/>
              </a:solidFill>
            </a:endParaRPr>
          </a:p>
        </p:txBody>
      </p:sp>
      <p:sp>
        <p:nvSpPr>
          <p:cNvPr id="5" name="مستطيل 4"/>
          <p:cNvSpPr/>
          <p:nvPr/>
        </p:nvSpPr>
        <p:spPr>
          <a:xfrm>
            <a:off x="1619672" y="260648"/>
            <a:ext cx="6072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2800" b="1" kern="0" dirty="0">
                <a:solidFill>
                  <a:schemeClr val="accent3"/>
                </a:solidFill>
                <a:latin typeface="Calibri"/>
                <a:ea typeface="+mj-ea"/>
                <a:cs typeface="+mj-cs"/>
              </a:rPr>
              <a:t>GENERAL ASPECTS OF BONE INFECTION</a:t>
            </a:r>
          </a:p>
        </p:txBody>
      </p:sp>
    </p:spTree>
    <p:extLst>
      <p:ext uri="{BB962C8B-B14F-4D97-AF65-F5344CB8AC3E}">
        <p14:creationId xmlns:p14="http://schemas.microsoft.com/office/powerpoint/2010/main" val="142762236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54088" y="-171400"/>
            <a:ext cx="798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Acute </a:t>
            </a:r>
            <a:r>
              <a:rPr lang="en-US" altLang="en-US" sz="2400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Haematogenous</a:t>
            </a: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Osteomyelitis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590600"/>
            <a:ext cx="8346752" cy="29382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Low" eaLnBrk="1" hangingPunct="1">
              <a:buNone/>
            </a:pPr>
            <a:r>
              <a:rPr lang="en-US" altLang="en-US" sz="2800" b="1" dirty="0">
                <a:solidFill>
                  <a:schemeClr val="accent3"/>
                </a:solidFill>
                <a:latin typeface="Calibri"/>
              </a:rPr>
              <a:t>Diagnostic </a:t>
            </a:r>
            <a:r>
              <a:rPr lang="en-US" altLang="en-US" sz="2800" b="1" dirty="0" smtClean="0">
                <a:solidFill>
                  <a:schemeClr val="accent3"/>
                </a:solidFill>
                <a:latin typeface="Calibri"/>
              </a:rPr>
              <a:t>imaging</a:t>
            </a:r>
          </a:p>
          <a:p>
            <a:pPr marL="514350" lvl="0" indent="-514350" algn="justLow" eaLnBrk="1" hangingPunct="1">
              <a:buAutoNum type="arabicPeriod"/>
            </a:pPr>
            <a:r>
              <a:rPr lang="en-US" altLang="en-US" sz="2800" b="1" dirty="0" smtClean="0">
                <a:solidFill>
                  <a:schemeClr val="accent3"/>
                </a:solidFill>
                <a:latin typeface="Calibri"/>
              </a:rPr>
              <a:t>PLAIN </a:t>
            </a:r>
            <a:r>
              <a:rPr lang="en-US" altLang="en-US" sz="2800" b="1" dirty="0">
                <a:solidFill>
                  <a:schemeClr val="accent3"/>
                </a:solidFill>
                <a:latin typeface="Calibri"/>
              </a:rPr>
              <a:t>X-RAY: 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obvious by the end of 2nd week: diffuse rarefaction, then periosteal new bone formation, then </a:t>
            </a:r>
            <a:r>
              <a:rPr lang="en-US" altLang="en-US" sz="2800" dirty="0" err="1">
                <a:solidFill>
                  <a:schemeClr val="accent3"/>
                </a:solidFill>
                <a:latin typeface="Calibri"/>
              </a:rPr>
              <a:t>squestrum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, </a:t>
            </a:r>
            <a:r>
              <a:rPr lang="en-US" altLang="en-US" sz="2800" b="1" i="1" dirty="0" smtClean="0">
                <a:solidFill>
                  <a:schemeClr val="accent3"/>
                </a:solidFill>
                <a:latin typeface="Calibri"/>
              </a:rPr>
              <a:t>but!!</a:t>
            </a:r>
          </a:p>
          <a:p>
            <a:pPr marL="0" lvl="0" indent="0" algn="justLow" eaLnBrk="1" hangingPunct="1">
              <a:buNone/>
            </a:pPr>
            <a:r>
              <a:rPr lang="en-US" altLang="en-US" sz="2800" dirty="0" smtClean="0">
                <a:solidFill>
                  <a:srgbClr val="FF0000"/>
                </a:solidFill>
                <a:latin typeface="Calibri"/>
              </a:rPr>
              <a:t> </a:t>
            </a:r>
            <a:r>
              <a:rPr lang="en-US" altLang="en-US" sz="2800" b="1" i="1" dirty="0">
                <a:solidFill>
                  <a:srgbClr val="FF0000"/>
                </a:solidFill>
                <a:latin typeface="Calibri"/>
              </a:rPr>
              <a:t>treatment should not be delayed until x-ray changes appear. </a:t>
            </a: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100" y="3068960"/>
            <a:ext cx="5513260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Right Arrow 5"/>
          <p:cNvSpPr/>
          <p:nvPr/>
        </p:nvSpPr>
        <p:spPr>
          <a:xfrm>
            <a:off x="3635375" y="4520927"/>
            <a:ext cx="649288" cy="287338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Right Arrow 5"/>
          <p:cNvSpPr/>
          <p:nvPr/>
        </p:nvSpPr>
        <p:spPr>
          <a:xfrm>
            <a:off x="5364088" y="4520927"/>
            <a:ext cx="649288" cy="287338"/>
          </a:xfrm>
          <a:prstGeom prst="rightArrow">
            <a:avLst/>
          </a:prstGeom>
          <a:solidFill>
            <a:srgbClr val="FF0000"/>
          </a:solidFill>
          <a:ln w="25400" cap="flat" cmpd="sng" algn="ctr">
            <a:solidFill>
              <a:srgbClr val="4F81BD">
                <a:shade val="5000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420757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54088" y="-171400"/>
            <a:ext cx="798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Acute </a:t>
            </a:r>
            <a:r>
              <a:rPr lang="en-US" altLang="en-US" sz="2400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Haematogenous</a:t>
            </a:r>
            <a:r>
              <a:rPr lang="en-US" altLang="en-US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Osteomyelitis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590601"/>
            <a:ext cx="8346752" cy="60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Low" eaLnBrk="1" hangingPunct="1">
              <a:buNone/>
            </a:pPr>
            <a:r>
              <a:rPr lang="en-US" altLang="en-US" sz="2800" b="1" dirty="0">
                <a:solidFill>
                  <a:schemeClr val="accent3"/>
                </a:solidFill>
                <a:latin typeface="Calibri"/>
              </a:rPr>
              <a:t>Diagnostic </a:t>
            </a:r>
            <a:r>
              <a:rPr lang="en-US" altLang="en-US" sz="2800" b="1" dirty="0" smtClean="0">
                <a:solidFill>
                  <a:schemeClr val="accent3"/>
                </a:solidFill>
                <a:latin typeface="Calibri"/>
              </a:rPr>
              <a:t>imaging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0522" y="1143237"/>
            <a:ext cx="5040560" cy="29523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2. Ultrasonography: 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may detect a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subperiosteal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collection of fluid in the early stages of osteomyelitis.</a:t>
            </a:r>
            <a:endParaRPr kumimoji="0" lang="en-US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6269704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54088" y="-171400"/>
            <a:ext cx="798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Acute </a:t>
            </a:r>
            <a:r>
              <a:rPr lang="en-US" altLang="en-US" sz="2400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Haematogenous</a:t>
            </a:r>
            <a:r>
              <a:rPr lang="en-US" altLang="en-US" sz="2400" b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Osteomyelitis</a:t>
            </a:r>
            <a:endParaRPr lang="en-US" altLang="en-US" sz="2400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590601"/>
            <a:ext cx="8346752" cy="60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Low" eaLnBrk="1" hangingPunct="1">
              <a:buNone/>
            </a:pPr>
            <a:r>
              <a:rPr lang="en-US" altLang="en-US" sz="2800" b="1" dirty="0">
                <a:solidFill>
                  <a:schemeClr val="accent3"/>
                </a:solidFill>
                <a:latin typeface="Calibri"/>
              </a:rPr>
              <a:t>Diagnostic </a:t>
            </a:r>
            <a:r>
              <a:rPr lang="en-US" altLang="en-US" sz="2800" b="1" dirty="0" smtClean="0">
                <a:solidFill>
                  <a:schemeClr val="accent3"/>
                </a:solidFill>
                <a:latin typeface="Calibri"/>
              </a:rPr>
              <a:t>imaging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179512" y="1196753"/>
            <a:ext cx="4160044" cy="316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3. Bone Scan: 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is a highly sensitive investigation, even in the very early stages.</a:t>
            </a:r>
          </a:p>
        </p:txBody>
      </p:sp>
    </p:spTree>
    <p:extLst>
      <p:ext uri="{BB962C8B-B14F-4D97-AF65-F5344CB8AC3E}">
        <p14:creationId xmlns:p14="http://schemas.microsoft.com/office/powerpoint/2010/main" val="20112661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54088" y="-171400"/>
            <a:ext cx="798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Acute </a:t>
            </a:r>
            <a:r>
              <a:rPr lang="en-US" altLang="en-US" sz="2400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Haematogenous</a:t>
            </a:r>
            <a:r>
              <a:rPr lang="en-US" altLang="en-US" sz="2400" b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Osteomyelitis</a:t>
            </a:r>
            <a:endParaRPr lang="en-US" altLang="en-US" sz="2400" b="1" dirty="0" smtClean="0">
              <a:solidFill>
                <a:schemeClr val="accent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590601"/>
            <a:ext cx="8346752" cy="60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Low" eaLnBrk="1" hangingPunct="1">
              <a:buNone/>
            </a:pPr>
            <a:r>
              <a:rPr lang="en-US" altLang="en-US" sz="2800" b="1" dirty="0">
                <a:solidFill>
                  <a:schemeClr val="accent3"/>
                </a:solidFill>
                <a:latin typeface="Calibri"/>
              </a:rPr>
              <a:t>Diagnostic </a:t>
            </a:r>
            <a:r>
              <a:rPr lang="en-US" altLang="en-US" sz="2800" b="1" dirty="0" smtClean="0">
                <a:solidFill>
                  <a:schemeClr val="accent3"/>
                </a:solidFill>
                <a:latin typeface="Calibri"/>
              </a:rPr>
              <a:t>imaging</a:t>
            </a:r>
          </a:p>
        </p:txBody>
      </p:sp>
      <p:sp>
        <p:nvSpPr>
          <p:cNvPr id="8" name="Rectangle 3"/>
          <p:cNvSpPr txBox="1">
            <a:spLocks noChangeArrowheads="1"/>
          </p:cNvSpPr>
          <p:nvPr/>
        </p:nvSpPr>
        <p:spPr bwMode="auto">
          <a:xfrm>
            <a:off x="395536" y="1229189"/>
            <a:ext cx="3408536" cy="31687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4. MRI:  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It is extremely sensitive, even in the early phase of bone infection.</a:t>
            </a: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764704"/>
            <a:ext cx="3664205" cy="34563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7671206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54088" y="-171400"/>
            <a:ext cx="798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Acute </a:t>
            </a:r>
            <a:r>
              <a:rPr lang="en-US" altLang="en-US" sz="2400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Haematogenous</a:t>
            </a: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Osteomyelitis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5536" y="590601"/>
            <a:ext cx="8346752" cy="60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Low" eaLnBrk="1" hangingPunct="1">
              <a:buNone/>
            </a:pPr>
            <a:r>
              <a:rPr lang="en-US" altLang="en-US" sz="2800" b="1" dirty="0">
                <a:solidFill>
                  <a:schemeClr val="accent3"/>
                </a:solidFill>
                <a:latin typeface="Calibri"/>
              </a:rPr>
              <a:t>Laboratory investigations</a:t>
            </a:r>
            <a:endParaRPr lang="en-US" altLang="en-US" sz="2800" b="1" dirty="0" smtClean="0">
              <a:solidFill>
                <a:schemeClr val="accent3"/>
              </a:solidFill>
              <a:latin typeface="Calibri"/>
            </a:endParaRP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560" y="1196753"/>
            <a:ext cx="762020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Aspiration of pus or fluid from the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metaphyseal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subperiosteum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for microbiological examination is the most certain way to confirm the clinical diagnosis. 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Blood cultures are positive in less than half of the cases.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The C-reactive protein (CRP) values are elevated within 12–24 hours and ESR within 24–48 hours after the onset of symptoms. WBC count rises.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Wingdings" pitchFamily="2" charset="2"/>
              <a:buChar char="§"/>
              <a:tabLst/>
              <a:defRPr/>
            </a:pPr>
            <a:r>
              <a:rPr kumimoji="0" lang="en-US" alt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Antistaphylococcal</a:t>
            </a:r>
            <a:r>
              <a:rPr kumimoji="0" lang="en-US" alt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antibody titers may be raised.</a:t>
            </a:r>
          </a:p>
        </p:txBody>
      </p:sp>
    </p:spTree>
    <p:extLst>
      <p:ext uri="{BB962C8B-B14F-4D97-AF65-F5344CB8AC3E}">
        <p14:creationId xmlns:p14="http://schemas.microsoft.com/office/powerpoint/2010/main" val="31008856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54088" y="-171400"/>
            <a:ext cx="798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Acute </a:t>
            </a:r>
            <a:r>
              <a:rPr lang="en-US" altLang="en-US" sz="2400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Haematogenous</a:t>
            </a: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Osteomyelitis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4048" y="287525"/>
            <a:ext cx="8346752" cy="60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Low" eaLnBrk="1" hangingPunct="1">
              <a:buNone/>
            </a:pPr>
            <a:r>
              <a:rPr lang="en-US" altLang="en-US" sz="2800" b="1" dirty="0" smtClean="0">
                <a:solidFill>
                  <a:schemeClr val="accent3"/>
                </a:solidFill>
                <a:latin typeface="Calibri"/>
              </a:rPr>
              <a:t>Treatment: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559" y="764704"/>
            <a:ext cx="7620205" cy="18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eaLnBrk="1" hangingPunct="1">
              <a:buNone/>
              <a:defRPr/>
            </a:pPr>
            <a:r>
              <a:rPr lang="en-US" altLang="en-US" sz="2800" b="1" i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altLang="en-US" sz="2800" b="1" i="1" dirty="0">
                <a:solidFill>
                  <a:schemeClr val="accent3"/>
                </a:solidFill>
                <a:latin typeface="Calibri"/>
              </a:rPr>
              <a:t>Four aspects:</a:t>
            </a:r>
          </a:p>
          <a:p>
            <a:pPr marL="0" lvl="0" indent="0" algn="just" eaLnBrk="1" hangingPunct="1">
              <a:buNone/>
              <a:defRPr/>
            </a:pP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1. Supportive </a:t>
            </a:r>
            <a:r>
              <a:rPr lang="en-US" altLang="en-US" sz="2800" dirty="0" smtClean="0">
                <a:solidFill>
                  <a:schemeClr val="accent3"/>
                </a:solidFill>
                <a:latin typeface="Calibri"/>
              </a:rPr>
              <a:t>treatment: 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for pain and dehydration.</a:t>
            </a:r>
          </a:p>
          <a:p>
            <a:pPr marL="0" lvl="0" indent="0" algn="just" eaLnBrk="1" hangingPunct="1">
              <a:buNone/>
              <a:defRPr/>
            </a:pP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2. </a:t>
            </a:r>
            <a:r>
              <a:rPr lang="en-US" altLang="en-US" sz="2800" dirty="0" err="1">
                <a:solidFill>
                  <a:schemeClr val="accent3"/>
                </a:solidFill>
                <a:latin typeface="Calibri"/>
              </a:rPr>
              <a:t>Splintage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 of the affected part</a:t>
            </a:r>
            <a:r>
              <a:rPr lang="en-US" altLang="en-US" sz="2800" dirty="0" smtClean="0">
                <a:solidFill>
                  <a:schemeClr val="accent3"/>
                </a:solidFill>
                <a:latin typeface="Calibri"/>
              </a:rPr>
              <a:t>.</a:t>
            </a:r>
            <a:endParaRPr lang="en-US" altLang="en-US" sz="2800" dirty="0">
              <a:solidFill>
                <a:schemeClr val="accent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808390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54088" y="-171400"/>
            <a:ext cx="798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Acute </a:t>
            </a:r>
            <a:r>
              <a:rPr lang="en-US" altLang="en-US" sz="2400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Haematogenous</a:t>
            </a: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Osteomyelitis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394048" y="287525"/>
            <a:ext cx="8346752" cy="60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Low" eaLnBrk="1" hangingPunct="1">
              <a:buNone/>
            </a:pPr>
            <a:r>
              <a:rPr lang="en-US" altLang="en-US" sz="2800" b="1" dirty="0" smtClean="0">
                <a:solidFill>
                  <a:schemeClr val="accent3"/>
                </a:solidFill>
                <a:latin typeface="Calibri"/>
              </a:rPr>
              <a:t>Treatment: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559" y="764704"/>
            <a:ext cx="762020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eaLnBrk="1" hangingPunct="1">
              <a:buNone/>
              <a:defRPr/>
            </a:pPr>
            <a:r>
              <a:rPr lang="en-US" altLang="en-US" sz="2800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altLang="en-US" sz="2800" b="1" i="1" dirty="0">
                <a:solidFill>
                  <a:schemeClr val="accent3"/>
                </a:solidFill>
                <a:latin typeface="Calibri"/>
              </a:rPr>
              <a:t>Four aspects:</a:t>
            </a:r>
          </a:p>
          <a:p>
            <a:pPr marL="0" lvl="0" indent="0" algn="just" eaLnBrk="1" hangingPunct="1">
              <a:buNone/>
              <a:defRPr/>
            </a:pPr>
            <a:r>
              <a:rPr lang="en-US" altLang="en-US" sz="2800" dirty="0" smtClean="0">
                <a:solidFill>
                  <a:schemeClr val="accent3"/>
                </a:solidFill>
                <a:latin typeface="Calibri"/>
              </a:rPr>
              <a:t>3.Appropriate 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antimicrobial therapy: </a:t>
            </a:r>
            <a:r>
              <a:rPr lang="en-US" altLang="en-US" sz="2800" b="1" i="1" dirty="0" smtClean="0">
                <a:solidFill>
                  <a:schemeClr val="accent3"/>
                </a:solidFill>
                <a:latin typeface="Calibri"/>
              </a:rPr>
              <a:t>parenteral</a:t>
            </a:r>
            <a:r>
              <a:rPr lang="en-US" altLang="en-US" sz="2800" dirty="0" smtClean="0">
                <a:solidFill>
                  <a:schemeClr val="accent3"/>
                </a:solidFill>
                <a:latin typeface="Calibri"/>
              </a:rPr>
              <a:t>: 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start empirical treatment as  combination of </a:t>
            </a:r>
            <a:r>
              <a:rPr lang="en-US" altLang="en-US" sz="2800" dirty="0" err="1">
                <a:solidFill>
                  <a:schemeClr val="accent3"/>
                </a:solidFill>
                <a:latin typeface="Calibri"/>
              </a:rPr>
              <a:t>flucloxacillin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 and </a:t>
            </a:r>
            <a:r>
              <a:rPr lang="en-US" altLang="en-US" sz="2800" dirty="0" err="1">
                <a:solidFill>
                  <a:schemeClr val="accent3"/>
                </a:solidFill>
                <a:latin typeface="Calibri"/>
              </a:rPr>
              <a:t>fusidic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 acid or third generation </a:t>
            </a:r>
            <a:r>
              <a:rPr lang="en-US" altLang="en-US" sz="2800" dirty="0" smtClean="0">
                <a:solidFill>
                  <a:schemeClr val="accent3"/>
                </a:solidFill>
                <a:latin typeface="Calibri"/>
              </a:rPr>
              <a:t>cephalosporin. </a:t>
            </a:r>
            <a:endParaRPr lang="en-US" altLang="en-US" sz="2800" dirty="0">
              <a:solidFill>
                <a:schemeClr val="accent3"/>
              </a:solidFill>
              <a:latin typeface="Calibri"/>
            </a:endParaRPr>
          </a:p>
          <a:p>
            <a:pPr marL="0" lvl="0" indent="0" algn="just" eaLnBrk="1" hangingPunct="1">
              <a:buNone/>
              <a:defRPr/>
            </a:pP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 </a:t>
            </a:r>
            <a:r>
              <a:rPr lang="en-US" altLang="en-US" sz="2800" dirty="0" smtClean="0">
                <a:solidFill>
                  <a:schemeClr val="accent3"/>
                </a:solidFill>
                <a:latin typeface="Calibri"/>
              </a:rPr>
              <a:t> Patients 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at risk </a:t>
            </a:r>
            <a:r>
              <a:rPr lang="en-US" altLang="en-US" sz="2800" dirty="0" smtClean="0">
                <a:solidFill>
                  <a:schemeClr val="accent3"/>
                </a:solidFill>
                <a:latin typeface="Calibri"/>
              </a:rPr>
              <a:t>of MRSA 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should be treated with intravenous </a:t>
            </a:r>
            <a:r>
              <a:rPr lang="en-US" altLang="en-US" sz="2800" dirty="0" err="1">
                <a:solidFill>
                  <a:schemeClr val="accent3"/>
                </a:solidFill>
                <a:latin typeface="Calibri"/>
              </a:rPr>
              <a:t>vancomycin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 (or similar antibiotic) together with a third-generation cephalosporin</a:t>
            </a:r>
            <a:r>
              <a:rPr lang="en-US" altLang="en-US" sz="2800" dirty="0" smtClean="0">
                <a:solidFill>
                  <a:schemeClr val="accent3"/>
                </a:solidFill>
                <a:latin typeface="Calibri"/>
              </a:rPr>
              <a:t>.</a:t>
            </a:r>
            <a:endParaRPr lang="en-US" altLang="en-US" sz="2800" dirty="0">
              <a:solidFill>
                <a:schemeClr val="accent3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3618831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54088" y="-5145"/>
            <a:ext cx="798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Acute </a:t>
            </a:r>
            <a:r>
              <a:rPr lang="en-US" altLang="en-US" sz="2400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Haematogenous</a:t>
            </a:r>
            <a:r>
              <a:rPr lang="en-US" altLang="en-US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Osteomyelitis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23361" y="530036"/>
            <a:ext cx="8346752" cy="60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Low" eaLnBrk="1" hangingPunct="1">
              <a:buNone/>
            </a:pPr>
            <a:r>
              <a:rPr lang="en-US" altLang="en-US" sz="2800" b="1" dirty="0" smtClean="0">
                <a:solidFill>
                  <a:schemeClr val="accent3"/>
                </a:solidFill>
                <a:latin typeface="Calibri"/>
              </a:rPr>
              <a:t>Treatment: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611559" y="1052736"/>
            <a:ext cx="7620205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eaLnBrk="1" hangingPunct="1">
              <a:buNone/>
              <a:defRPr/>
            </a:pPr>
            <a:r>
              <a:rPr lang="en-US" altLang="en-US" sz="2800" b="1" i="1" dirty="0">
                <a:solidFill>
                  <a:srgbClr val="002060"/>
                </a:solidFill>
                <a:latin typeface="Calibri"/>
              </a:rPr>
              <a:t> </a:t>
            </a:r>
            <a:r>
              <a:rPr lang="en-US" altLang="en-US" sz="2800" b="1" i="1" dirty="0">
                <a:solidFill>
                  <a:schemeClr val="accent3"/>
                </a:solidFill>
                <a:latin typeface="Calibri"/>
              </a:rPr>
              <a:t>Four aspects:</a:t>
            </a:r>
          </a:p>
          <a:p>
            <a:pPr marL="0" lvl="0" indent="0" algn="just" eaLnBrk="1" hangingPunct="1">
              <a:buNone/>
              <a:defRPr/>
            </a:pPr>
            <a:r>
              <a:rPr lang="en-US" altLang="en-US" sz="2800" dirty="0" smtClean="0">
                <a:solidFill>
                  <a:schemeClr val="accent3"/>
                </a:solidFill>
                <a:latin typeface="Calibri"/>
              </a:rPr>
              <a:t>4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. Surgical drainage: indicated </a:t>
            </a:r>
            <a:r>
              <a:rPr lang="en-US" altLang="en-US" sz="2800" dirty="0" smtClean="0">
                <a:solidFill>
                  <a:schemeClr val="accent3"/>
                </a:solidFill>
                <a:latin typeface="Calibri"/>
              </a:rPr>
              <a:t>if: </a:t>
            </a:r>
          </a:p>
          <a:p>
            <a:pPr algn="just" eaLnBrk="1" hangingPunct="1">
              <a:defRPr/>
            </a:pP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P</a:t>
            </a:r>
            <a:r>
              <a:rPr lang="en-US" altLang="en-US" sz="2800" dirty="0" smtClean="0">
                <a:solidFill>
                  <a:schemeClr val="accent3"/>
                </a:solidFill>
                <a:latin typeface="Calibri"/>
              </a:rPr>
              <a:t>atient 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presented late or </a:t>
            </a:r>
            <a:endParaRPr lang="en-US" altLang="en-US" sz="2800" dirty="0" smtClean="0">
              <a:solidFill>
                <a:schemeClr val="accent3"/>
              </a:solidFill>
              <a:latin typeface="Calibri"/>
            </a:endParaRPr>
          </a:p>
          <a:p>
            <a:pPr algn="just" eaLnBrk="1" hangingPunct="1">
              <a:defRPr/>
            </a:pP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S</a:t>
            </a:r>
            <a:r>
              <a:rPr lang="en-US" altLang="en-US" sz="2800" dirty="0" smtClean="0">
                <a:solidFill>
                  <a:schemeClr val="accent3"/>
                </a:solidFill>
                <a:latin typeface="Calibri"/>
              </a:rPr>
              <a:t>ymptoms 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do not improve within 36 hours or </a:t>
            </a:r>
            <a:endParaRPr lang="en-US" altLang="en-US" sz="2800" dirty="0" smtClean="0">
              <a:solidFill>
                <a:schemeClr val="accent3"/>
              </a:solidFill>
              <a:latin typeface="Calibri"/>
            </a:endParaRPr>
          </a:p>
          <a:p>
            <a:pPr algn="just" eaLnBrk="1" hangingPunct="1">
              <a:defRPr/>
            </a:pP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T</a:t>
            </a:r>
            <a:r>
              <a:rPr lang="en-US" altLang="en-US" sz="2800" dirty="0" smtClean="0">
                <a:solidFill>
                  <a:schemeClr val="accent3"/>
                </a:solidFill>
                <a:latin typeface="Calibri"/>
              </a:rPr>
              <a:t>here 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is pus.</a:t>
            </a:r>
          </a:p>
        </p:txBody>
      </p:sp>
    </p:spTree>
    <p:extLst>
      <p:ext uri="{BB962C8B-B14F-4D97-AF65-F5344CB8AC3E}">
        <p14:creationId xmlns:p14="http://schemas.microsoft.com/office/powerpoint/2010/main" val="65271877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66989" y="-54260"/>
            <a:ext cx="798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rmAutofit fontScale="97500"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Acute </a:t>
            </a:r>
            <a:r>
              <a:rPr lang="en-US" altLang="en-US" sz="2400" b="1" dirty="0" err="1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Haematogenous</a:t>
            </a:r>
            <a:r>
              <a:rPr lang="en-US" altLang="en-US" sz="2400" b="1" dirty="0" smtClean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Osteomyelitis</a:t>
            </a:r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406949" y="404664"/>
            <a:ext cx="8346752" cy="6061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Low" eaLnBrk="1" hangingPunct="1">
              <a:buNone/>
            </a:pPr>
            <a:r>
              <a:rPr lang="en-US" altLang="en-US" sz="2800" b="1" dirty="0">
                <a:solidFill>
                  <a:schemeClr val="accent3"/>
                </a:solidFill>
                <a:latin typeface="Calibri"/>
              </a:rPr>
              <a:t>Complications:</a:t>
            </a:r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107504" y="1017802"/>
            <a:ext cx="4320481" cy="525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lvl="0" indent="-514350" algn="just" eaLnBrk="1" hangingPunct="1"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Septicemia or </a:t>
            </a:r>
            <a:r>
              <a:rPr lang="en-US" altLang="en-US" sz="2800" dirty="0" err="1">
                <a:solidFill>
                  <a:schemeClr val="accent3"/>
                </a:solidFill>
                <a:latin typeface="Calibri"/>
              </a:rPr>
              <a:t>pyaemia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 .</a:t>
            </a:r>
          </a:p>
          <a:p>
            <a:pPr marL="514350" lvl="0" indent="-514350" algn="just" eaLnBrk="1" hangingPunct="1">
              <a:buAutoNum type="arabicPeriod"/>
              <a:defRPr/>
            </a:pPr>
            <a:r>
              <a:rPr lang="en-US" altLang="en-US" sz="2800" dirty="0" err="1" smtClean="0">
                <a:solidFill>
                  <a:schemeClr val="accent3"/>
                </a:solidFill>
                <a:latin typeface="Calibri"/>
              </a:rPr>
              <a:t>Suppurative</a:t>
            </a:r>
            <a:r>
              <a:rPr lang="en-US" altLang="en-US" sz="2800" dirty="0" smtClean="0">
                <a:solidFill>
                  <a:schemeClr val="accent3"/>
                </a:solidFill>
                <a:latin typeface="Calibri"/>
              </a:rPr>
              <a:t> 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arthritis</a:t>
            </a:r>
            <a:r>
              <a:rPr lang="en-US" altLang="en-US" sz="2800" dirty="0" smtClean="0">
                <a:solidFill>
                  <a:schemeClr val="accent3"/>
                </a:solidFill>
                <a:latin typeface="Calibri"/>
              </a:rPr>
              <a:t>.</a:t>
            </a:r>
          </a:p>
          <a:p>
            <a:pPr marL="514350" lvl="0" indent="-514350" algn="just" eaLnBrk="1" hangingPunct="1">
              <a:buFont typeface="+mj-lt"/>
              <a:buAutoNum type="arabicPeriod"/>
              <a:defRPr/>
            </a:pPr>
            <a:r>
              <a:rPr lang="en-US" altLang="en-US" sz="2800" dirty="0" smtClean="0">
                <a:solidFill>
                  <a:schemeClr val="accent3"/>
                </a:solidFill>
                <a:latin typeface="Calibri"/>
              </a:rPr>
              <a:t>Epiphyseal 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damage and altered bone growth.</a:t>
            </a:r>
          </a:p>
          <a:p>
            <a:pPr marL="514350" lvl="0" indent="-514350" algn="just" eaLnBrk="1" hangingPunct="1"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Metastatic </a:t>
            </a:r>
            <a:r>
              <a:rPr lang="en-US" altLang="en-US" sz="2800" dirty="0" smtClean="0">
                <a:solidFill>
                  <a:schemeClr val="accent3"/>
                </a:solidFill>
                <a:latin typeface="Calibri"/>
              </a:rPr>
              <a:t>infection: to  other </a:t>
            </a: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bones, joints, brain, and lung.</a:t>
            </a:r>
          </a:p>
          <a:p>
            <a:pPr marL="514350" lvl="0" indent="-514350" algn="just" eaLnBrk="1" hangingPunct="1">
              <a:buFont typeface="+mj-lt"/>
              <a:buAutoNum type="arabicPeriod"/>
              <a:defRPr/>
            </a:pP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 Chronic osteomyelitis.</a:t>
            </a:r>
          </a:p>
          <a:p>
            <a:pPr marL="0" lvl="0" indent="0" algn="just" eaLnBrk="1" hangingPunct="1">
              <a:buNone/>
              <a:defRPr/>
            </a:pPr>
            <a:r>
              <a:rPr lang="en-US" altLang="en-US" sz="2800" dirty="0">
                <a:solidFill>
                  <a:schemeClr val="accent3"/>
                </a:solidFill>
                <a:latin typeface="Calibri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56459356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54088" y="1844824"/>
            <a:ext cx="798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4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Subacute</a:t>
            </a:r>
            <a:r>
              <a:rPr lang="en-US" alt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40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Haematogenous</a:t>
            </a:r>
            <a:r>
              <a:rPr lang="en-US" altLang="en-US" sz="40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Osteomyelitis</a:t>
            </a:r>
          </a:p>
        </p:txBody>
      </p:sp>
    </p:spTree>
    <p:extLst>
      <p:ext uri="{BB962C8B-B14F-4D97-AF65-F5344CB8AC3E}">
        <p14:creationId xmlns:p14="http://schemas.microsoft.com/office/powerpoint/2010/main" val="13866415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 txBox="1">
            <a:spLocks noChangeArrowheads="1"/>
          </p:cNvSpPr>
          <p:nvPr/>
        </p:nvSpPr>
        <p:spPr bwMode="auto">
          <a:xfrm>
            <a:off x="413637" y="980728"/>
            <a:ext cx="8153400" cy="55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ar-SA" sz="3200" b="1" dirty="0">
                <a:solidFill>
                  <a:srgbClr val="FFFFFF"/>
                </a:solidFill>
              </a:rPr>
              <a:t>Predisposing factors:</a:t>
            </a:r>
          </a:p>
          <a:p>
            <a:pPr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ar-SA" sz="3200" dirty="0">
                <a:solidFill>
                  <a:srgbClr val="FFFFFF"/>
                </a:solidFill>
              </a:rPr>
              <a:t>(a) local factors such as trauma, </a:t>
            </a:r>
            <a:r>
              <a:rPr lang="en-US" altLang="ar-SA" sz="3200" dirty="0" smtClean="0">
                <a:solidFill>
                  <a:srgbClr val="FFFFFF"/>
                </a:solidFill>
              </a:rPr>
              <a:t>poor </a:t>
            </a:r>
            <a:r>
              <a:rPr lang="en-US" altLang="ar-SA" sz="3200" dirty="0">
                <a:solidFill>
                  <a:srgbClr val="FFFFFF"/>
                </a:solidFill>
              </a:rPr>
              <a:t>circulation, diminished </a:t>
            </a:r>
            <a:r>
              <a:rPr lang="en-US" altLang="ar-SA" sz="3200" dirty="0" smtClean="0">
                <a:solidFill>
                  <a:srgbClr val="FFFFFF"/>
                </a:solidFill>
              </a:rPr>
              <a:t>sensibility, presence </a:t>
            </a:r>
            <a:r>
              <a:rPr lang="en-US" altLang="ar-SA" sz="3200" dirty="0">
                <a:solidFill>
                  <a:srgbClr val="FFFFFF"/>
                </a:solidFill>
              </a:rPr>
              <a:t>of foreign bodies.</a:t>
            </a:r>
          </a:p>
          <a:p>
            <a:pPr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ar-SA" sz="3200" dirty="0">
                <a:solidFill>
                  <a:srgbClr val="FFFFFF"/>
                </a:solidFill>
              </a:rPr>
              <a:t>(b) systemic </a:t>
            </a:r>
            <a:r>
              <a:rPr lang="en-US" altLang="ar-SA" sz="3200" dirty="0" smtClean="0">
                <a:solidFill>
                  <a:srgbClr val="FFFFFF"/>
                </a:solidFill>
              </a:rPr>
              <a:t>factors as </a:t>
            </a:r>
            <a:r>
              <a:rPr lang="en-US" altLang="ar-SA" sz="3200" dirty="0">
                <a:solidFill>
                  <a:srgbClr val="FFFFFF"/>
                </a:solidFill>
              </a:rPr>
              <a:t>malnutrition, general </a:t>
            </a:r>
            <a:r>
              <a:rPr lang="en-US" altLang="ar-SA" sz="3200" dirty="0" smtClean="0">
                <a:solidFill>
                  <a:srgbClr val="FFFFFF"/>
                </a:solidFill>
              </a:rPr>
              <a:t>illness, diabetes, </a:t>
            </a:r>
            <a:r>
              <a:rPr lang="en-US" altLang="ar-SA" sz="3200" dirty="0">
                <a:solidFill>
                  <a:srgbClr val="FFFFFF"/>
                </a:solidFill>
              </a:rPr>
              <a:t>rheumatoid disease, </a:t>
            </a:r>
            <a:r>
              <a:rPr lang="en-US" altLang="ar-SA" sz="3200" dirty="0" smtClean="0">
                <a:solidFill>
                  <a:srgbClr val="FFFFFF"/>
                </a:solidFill>
              </a:rPr>
              <a:t>corticosteroid, immunosuppression.</a:t>
            </a:r>
          </a:p>
          <a:p>
            <a:pPr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ar-SA" sz="3200" dirty="0" smtClean="0">
                <a:solidFill>
                  <a:srgbClr val="FFFFFF"/>
                </a:solidFill>
              </a:rPr>
              <a:t>(c) </a:t>
            </a:r>
            <a:r>
              <a:rPr lang="en-US" altLang="ar-SA" sz="3200" dirty="0">
                <a:solidFill>
                  <a:srgbClr val="FFFFFF"/>
                </a:solidFill>
              </a:rPr>
              <a:t>Resistance </a:t>
            </a:r>
            <a:r>
              <a:rPr lang="en-US" altLang="ar-SA" sz="3200" dirty="0" smtClean="0">
                <a:solidFill>
                  <a:srgbClr val="FFFFFF"/>
                </a:solidFill>
              </a:rPr>
              <a:t>is diminished </a:t>
            </a:r>
            <a:r>
              <a:rPr lang="en-US" altLang="ar-SA" sz="3200" dirty="0">
                <a:solidFill>
                  <a:srgbClr val="FFFFFF"/>
                </a:solidFill>
              </a:rPr>
              <a:t>in the very young and the very old. </a:t>
            </a:r>
          </a:p>
          <a:p>
            <a:pPr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Symbol" pitchFamily="18" charset="2"/>
              <a:buNone/>
            </a:pPr>
            <a:endParaRPr lang="en-US" altLang="en-US" sz="4000" dirty="0" smtClean="0">
              <a:solidFill>
                <a:srgbClr val="FFFFFF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619672" y="260648"/>
            <a:ext cx="6072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2800" b="1" kern="0" dirty="0">
                <a:solidFill>
                  <a:schemeClr val="accent3"/>
                </a:solidFill>
                <a:latin typeface="Calibri"/>
                <a:ea typeface="+mj-ea"/>
                <a:cs typeface="+mj-cs"/>
              </a:rPr>
              <a:t>GENERAL ASPECTS OF BONE INFECTION</a:t>
            </a:r>
          </a:p>
        </p:txBody>
      </p:sp>
    </p:spTree>
    <p:extLst>
      <p:ext uri="{BB962C8B-B14F-4D97-AF65-F5344CB8AC3E}">
        <p14:creationId xmlns:p14="http://schemas.microsoft.com/office/powerpoint/2010/main" val="13356217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20908" y="188640"/>
            <a:ext cx="798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Subacute</a:t>
            </a:r>
            <a:r>
              <a:rPr lang="en-US" altLang="en-US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Haematogenous</a:t>
            </a:r>
            <a:r>
              <a:rPr lang="en-US" altLang="en-US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Osteomyelitis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16013" y="704971"/>
            <a:ext cx="7127875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  <a:p>
            <a:pPr marL="0" marR="0" lvl="0" indent="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Times New Roman" pitchFamily="18" charset="0"/>
              </a:rPr>
              <a:t>This condition is no longer rare, and in some countries the incidence is equal to that of acute osteomyelitis. </a:t>
            </a:r>
          </a:p>
          <a:p>
            <a:pPr marL="0" marR="0" lvl="0" indent="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Times New Roman" pitchFamily="18" charset="0"/>
              </a:rPr>
              <a:t>Its relative mildness is probably due to the organism being less virulent or the patient more resistant (or both).</a:t>
            </a:r>
          </a:p>
          <a:p>
            <a:pPr marL="0" marR="0" lvl="0" indent="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Times New Roman" pitchFamily="18" charset="0"/>
              </a:rPr>
              <a:t>It occurs in the metaphysis of long bones of the lower extremities of young adults, the distal femur and the proximal and distal tibia are the favorite sites.</a:t>
            </a:r>
          </a:p>
          <a:p>
            <a:pPr marL="0" marR="0" lvl="0" indent="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Times New Roman" pitchFamily="18" charset="0"/>
              </a:rPr>
              <a:t>The organism is almost always Staphylococcus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Times New Roman" pitchFamily="18" charset="0"/>
              </a:rPr>
              <a:t>aureus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Times New Roman" pitchFamily="18" charset="0"/>
              </a:rPr>
              <a:t>. 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  <a:p>
            <a:pPr marL="0" marR="0" lvl="0" indent="0" algn="justLow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Times New Roman" pitchFamily="18" charset="0"/>
              </a:rPr>
              <a:t> 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240520323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20908" y="188640"/>
            <a:ext cx="798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Subacute</a:t>
            </a:r>
            <a:r>
              <a:rPr lang="en-US" altLang="en-US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Haematogenous</a:t>
            </a:r>
            <a:r>
              <a:rPr lang="en-US" altLang="en-US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Osteomyelitis</a:t>
            </a:r>
          </a:p>
        </p:txBody>
      </p:sp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1116013" y="704971"/>
            <a:ext cx="7127875" cy="61247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  <a:p>
            <a:pPr marL="0" marR="0" lvl="0" indent="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Times New Roman" pitchFamily="18" charset="0"/>
              </a:rPr>
              <a:t>This condition is no longer rare, and in some countries the incidence is equal to that of acute osteomyelitis. </a:t>
            </a:r>
          </a:p>
          <a:p>
            <a:pPr marL="0" marR="0" lvl="0" indent="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Times New Roman" pitchFamily="18" charset="0"/>
              </a:rPr>
              <a:t>Its relative mildness is probably due to the organism being less virulent or the patient more resistant (or both).</a:t>
            </a:r>
          </a:p>
          <a:p>
            <a:pPr marL="0" marR="0" lvl="0" indent="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Times New Roman" pitchFamily="18" charset="0"/>
              </a:rPr>
              <a:t>It occurs in the metaphysis of long bones of the lower extremities of young adults, the distal femur and the proximal and distal tibia are the favorite sites.</a:t>
            </a:r>
          </a:p>
          <a:p>
            <a:pPr marL="0" marR="0" lvl="0" indent="0" algn="justLow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Times New Roman" pitchFamily="18" charset="0"/>
              </a:rPr>
              <a:t>The organism is almost always Staphylococcus </a:t>
            </a:r>
            <a:r>
              <a:rPr kumimoji="0" lang="en-US" sz="28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Times New Roman" pitchFamily="18" charset="0"/>
              </a:rPr>
              <a:t>aureus</a:t>
            </a: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Times New Roman" pitchFamily="18" charset="0"/>
              </a:rPr>
              <a:t>. 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  <a:p>
            <a:pPr marL="0" marR="0" lvl="0" indent="0" algn="justLow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Times New Roman" pitchFamily="18" charset="0"/>
              </a:rPr>
              <a:t>  </a:t>
            </a:r>
            <a:endParaRPr kumimoji="0" lang="en-US" sz="2800" b="0" i="0" u="none" strike="noStrike" kern="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019964697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720908" y="188640"/>
            <a:ext cx="7986712" cy="76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no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pPr eaLnBrk="1" fontAlgn="auto" hangingPunct="1">
              <a:spcAft>
                <a:spcPts val="0"/>
              </a:spcAft>
              <a:defRPr/>
            </a:pPr>
            <a:r>
              <a:rPr lang="en-US" altLang="en-US" sz="24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Subacute</a:t>
            </a:r>
            <a:r>
              <a:rPr lang="en-US" altLang="en-US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en-US" altLang="en-US" sz="2400" b="1" dirty="0" err="1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Haematogenous</a:t>
            </a:r>
            <a:r>
              <a:rPr lang="en-US" altLang="en-US" sz="2400" b="1" dirty="0">
                <a:solidFill>
                  <a:schemeClr val="accent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Osteomyelitis</a:t>
            </a:r>
          </a:p>
        </p:txBody>
      </p:sp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258763" y="471725"/>
            <a:ext cx="4097337" cy="66479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1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Times New Roman" pitchFamily="18" charset="0"/>
              </a:rPr>
              <a:t>Brodie's</a:t>
            </a:r>
            <a:r>
              <a:rPr kumimoji="0" lang="en-US" sz="3200" b="1" i="1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Times New Roman" pitchFamily="18" charset="0"/>
              </a:rPr>
              <a:t> abscess</a:t>
            </a:r>
            <a:endParaRPr kumimoji="0" lang="en-US" sz="3200" b="1" i="0" u="none" strike="noStrike" kern="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Times New Roman" pitchFamily="18" charset="0"/>
              </a:rPr>
              <a:t>There is a well defined cavity in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Times New Roman" pitchFamily="18" charset="0"/>
              </a:rPr>
              <a:t>cancellous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Times New Roman" pitchFamily="18" charset="0"/>
              </a:rPr>
              <a:t> bone containing </a:t>
            </a:r>
            <a:r>
              <a:rPr kumimoji="0" lang="en-US" sz="2400" b="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Times New Roman" pitchFamily="18" charset="0"/>
              </a:rPr>
              <a:t>seropurulent</a:t>
            </a: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Times New Roman" pitchFamily="18" charset="0"/>
              </a:rPr>
              <a:t> fluid, rarely pus. Pain is the predominant symptom. 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Times New Roman" pitchFamily="18" charset="0"/>
              </a:rPr>
              <a:t> X-ray: round or oval radiolucent ‘cavity’ 1–2 cm in diameter surrounded by zone of sclerosis, the rest of bone is normal. Treatment is surgery.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  <a:cs typeface="Times New Roman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Times New Roman" pitchFamily="18" charset="0"/>
              </a:rPr>
              <a:t>  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chemeClr val="accent3"/>
              </a:solidFill>
              <a:effectLst/>
              <a:uLnTx/>
              <a:uFillTx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42" t="6093" r="44106" b="32368"/>
          <a:stretch/>
        </p:blipFill>
        <p:spPr bwMode="auto">
          <a:xfrm>
            <a:off x="5004048" y="950640"/>
            <a:ext cx="3826823" cy="43024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413065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395288" y="2214563"/>
            <a:ext cx="8280400" cy="1214437"/>
          </a:xfrm>
        </p:spPr>
        <p:txBody>
          <a:bodyPr/>
          <a:lstStyle/>
          <a:p>
            <a:r>
              <a:rPr lang="en-US" sz="6000" b="1" dirty="0" smtClean="0">
                <a:solidFill>
                  <a:schemeClr val="accent3"/>
                </a:solidFill>
              </a:rPr>
              <a:t>Chronic osteomyelitis</a:t>
            </a:r>
            <a:endParaRPr lang="en-US" sz="3600" b="1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878618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16632"/>
            <a:ext cx="8280400" cy="1214437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Chronic osteomyelitis</a:t>
            </a:r>
          </a:p>
        </p:txBody>
      </p:sp>
      <p:sp>
        <p:nvSpPr>
          <p:cNvPr id="3" name="Rectangle 2"/>
          <p:cNvSpPr txBox="1">
            <a:spLocks noChangeArrowheads="1"/>
          </p:cNvSpPr>
          <p:nvPr/>
        </p:nvSpPr>
        <p:spPr bwMode="auto">
          <a:xfrm>
            <a:off x="684213" y="836613"/>
            <a:ext cx="7847012" cy="5453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endParaRPr lang="en-US" sz="2800" dirty="0" smtClean="0">
              <a:solidFill>
                <a:schemeClr val="accent3"/>
              </a:solidFill>
            </a:endParaRPr>
          </a:p>
          <a:p>
            <a:pPr algn="l">
              <a:buFontTx/>
              <a:buChar char="•"/>
            </a:pPr>
            <a:r>
              <a:rPr lang="en-US" sz="2800" dirty="0" smtClean="0">
                <a:solidFill>
                  <a:schemeClr val="accent3"/>
                </a:solidFill>
              </a:rPr>
              <a:t>Chronic osteomyelitis is nearly always a sequel to acute osteomyelitis.</a:t>
            </a:r>
          </a:p>
          <a:p>
            <a:pPr algn="l">
              <a:buFontTx/>
              <a:buChar char="•"/>
            </a:pPr>
            <a:r>
              <a:rPr lang="en-US" sz="2800" dirty="0" smtClean="0">
                <a:solidFill>
                  <a:schemeClr val="accent3"/>
                </a:solidFill>
              </a:rPr>
              <a:t> Occasionally, is chronic from the beginning. </a:t>
            </a:r>
          </a:p>
          <a:p>
            <a:pPr algn="just">
              <a:buFontTx/>
              <a:buChar char="•"/>
            </a:pPr>
            <a:r>
              <a:rPr lang="en-US" sz="2800" dirty="0" smtClean="0">
                <a:solidFill>
                  <a:schemeClr val="accent3"/>
                </a:solidFill>
              </a:rPr>
              <a:t>Nowadays, the commonest of all predisposing factors is local trauma, such as an open fracture or a prolonged bone operation, especially if this involves the use of a foreign implant.</a:t>
            </a:r>
          </a:p>
          <a:p>
            <a:pPr algn="l"/>
            <a:endParaRPr lang="en-US" sz="2800" dirty="0" smtClean="0">
              <a:solidFill>
                <a:schemeClr val="accent3"/>
              </a:solidFill>
            </a:endParaRPr>
          </a:p>
          <a:p>
            <a:pPr algn="l">
              <a:buFontTx/>
              <a:buChar char="•"/>
            </a:pPr>
            <a:endParaRPr lang="en-US" sz="2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4746184"/>
      </p:ext>
    </p:extLst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16632"/>
            <a:ext cx="8280400" cy="1214437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Chronic osteomyelitis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83568" y="534878"/>
            <a:ext cx="7632848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endParaRPr lang="en-US" sz="2400" b="1" dirty="0" smtClean="0">
              <a:solidFill>
                <a:srgbClr val="000099"/>
              </a:solidFill>
            </a:endParaRPr>
          </a:p>
          <a:p>
            <a:pPr algn="l"/>
            <a:r>
              <a:rPr lang="en-US" sz="2400" dirty="0" smtClean="0"/>
              <a:t> </a:t>
            </a:r>
            <a:r>
              <a:rPr lang="en-US" sz="2800" b="1" i="1" dirty="0" smtClean="0">
                <a:solidFill>
                  <a:schemeClr val="accent3"/>
                </a:solidFill>
              </a:rPr>
              <a:t>Pathogenesis: </a:t>
            </a:r>
          </a:p>
          <a:p>
            <a:pPr algn="l">
              <a:buFontTx/>
              <a:buChar char="•"/>
            </a:pPr>
            <a:r>
              <a:rPr lang="en-US" sz="2800" dirty="0" smtClean="0">
                <a:solidFill>
                  <a:schemeClr val="accent3"/>
                </a:solidFill>
              </a:rPr>
              <a:t> Staphylococcus is the usual causative organism.</a:t>
            </a:r>
          </a:p>
          <a:p>
            <a:pPr algn="l">
              <a:buFontTx/>
              <a:buChar char="•"/>
            </a:pPr>
            <a:r>
              <a:rPr lang="en-US" sz="2800" dirty="0" smtClean="0">
                <a:solidFill>
                  <a:schemeClr val="accent3"/>
                </a:solidFill>
              </a:rPr>
              <a:t> Streptococci, pneumococci, typhoid bacilli, or others. </a:t>
            </a:r>
          </a:p>
          <a:p>
            <a:pPr algn="l">
              <a:buFontTx/>
              <a:buChar char="•"/>
            </a:pPr>
            <a:r>
              <a:rPr lang="en-US" sz="2800" dirty="0" smtClean="0">
                <a:solidFill>
                  <a:schemeClr val="accent3"/>
                </a:solidFill>
              </a:rPr>
              <a:t>The infection is often mixed.</a:t>
            </a:r>
          </a:p>
          <a:p>
            <a:pPr algn="l">
              <a:buFontTx/>
              <a:buChar char="•"/>
            </a:pPr>
            <a:r>
              <a:rPr lang="en-US" sz="2800" dirty="0" smtClean="0">
                <a:solidFill>
                  <a:schemeClr val="accent3"/>
                </a:solidFill>
              </a:rPr>
              <a:t>In the presence of foreign implants, staphylococcus </a:t>
            </a:r>
            <a:r>
              <a:rPr lang="en-US" sz="2800" dirty="0" err="1" smtClean="0">
                <a:solidFill>
                  <a:schemeClr val="accent3"/>
                </a:solidFill>
              </a:rPr>
              <a:t>epidermidis</a:t>
            </a:r>
            <a:r>
              <a:rPr lang="en-US" sz="2800" dirty="0" smtClean="0">
                <a:solidFill>
                  <a:schemeClr val="accent3"/>
                </a:solidFill>
              </a:rPr>
              <a:t> is the commonest of all.</a:t>
            </a:r>
          </a:p>
          <a:p>
            <a:pPr algn="l"/>
            <a:endParaRPr lang="en-US" sz="2800" dirty="0" smtClean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453810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16632"/>
            <a:ext cx="8280400" cy="1214437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Chronic osteomyelitis</a:t>
            </a:r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737676" y="252262"/>
            <a:ext cx="7632848" cy="5976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l"/>
            <a:r>
              <a:rPr lang="en-US" sz="2400" dirty="0" smtClean="0"/>
              <a:t> </a:t>
            </a:r>
            <a:r>
              <a:rPr lang="en-US" sz="2800" b="1" i="1" dirty="0">
                <a:solidFill>
                  <a:schemeClr val="accent3"/>
                </a:solidFill>
              </a:rPr>
              <a:t>Pathology:  </a:t>
            </a:r>
          </a:p>
          <a:p>
            <a:pPr algn="just"/>
            <a:r>
              <a:rPr lang="en-US" sz="2400" dirty="0">
                <a:solidFill>
                  <a:schemeClr val="accent3"/>
                </a:solidFill>
              </a:rPr>
              <a:t>The hallmark  is infected dead bone within a compromised soft tissue envelope. </a:t>
            </a:r>
            <a:endParaRPr lang="en-US" sz="2400" dirty="0" smtClean="0">
              <a:solidFill>
                <a:schemeClr val="accent3"/>
              </a:solidFill>
            </a:endParaRPr>
          </a:p>
          <a:p>
            <a:pPr algn="just"/>
            <a:r>
              <a:rPr lang="en-US" sz="2400" dirty="0" smtClean="0">
                <a:solidFill>
                  <a:schemeClr val="accent3"/>
                </a:solidFill>
              </a:rPr>
              <a:t>Bone </a:t>
            </a:r>
            <a:r>
              <a:rPr lang="en-US" sz="2400" dirty="0">
                <a:solidFill>
                  <a:schemeClr val="accent3"/>
                </a:solidFill>
              </a:rPr>
              <a:t>is destroyed and cavities containing pus and pieces of dead bone (</a:t>
            </a:r>
            <a:r>
              <a:rPr lang="en-US" sz="2400" b="1" i="1" dirty="0" err="1">
                <a:solidFill>
                  <a:schemeClr val="accent3"/>
                </a:solidFill>
              </a:rPr>
              <a:t>Squestra</a:t>
            </a:r>
            <a:r>
              <a:rPr lang="en-US" sz="2400" dirty="0">
                <a:solidFill>
                  <a:schemeClr val="accent3"/>
                </a:solidFill>
              </a:rPr>
              <a:t>) surrounded by thick sclerotic bone (</a:t>
            </a:r>
            <a:r>
              <a:rPr lang="en-US" sz="2400" b="1" i="1" dirty="0" err="1">
                <a:solidFill>
                  <a:schemeClr val="accent3"/>
                </a:solidFill>
              </a:rPr>
              <a:t>Involucrum</a:t>
            </a:r>
            <a:r>
              <a:rPr lang="en-US" sz="2400" dirty="0">
                <a:solidFill>
                  <a:schemeClr val="accent3"/>
                </a:solidFill>
              </a:rPr>
              <a:t>). Perforation(s) (</a:t>
            </a:r>
            <a:r>
              <a:rPr lang="en-US" sz="2400" b="1" i="1" dirty="0">
                <a:solidFill>
                  <a:schemeClr val="accent3"/>
                </a:solidFill>
              </a:rPr>
              <a:t>Cloacae</a:t>
            </a:r>
            <a:r>
              <a:rPr lang="en-US" sz="2400" dirty="0">
                <a:solidFill>
                  <a:schemeClr val="accent3"/>
                </a:solidFill>
              </a:rPr>
              <a:t>) in the </a:t>
            </a:r>
            <a:r>
              <a:rPr lang="en-US" sz="2400" dirty="0" err="1">
                <a:solidFill>
                  <a:schemeClr val="accent3"/>
                </a:solidFill>
              </a:rPr>
              <a:t>involucrum</a:t>
            </a:r>
            <a:r>
              <a:rPr lang="en-US" sz="2400" dirty="0">
                <a:solidFill>
                  <a:schemeClr val="accent3"/>
                </a:solidFill>
              </a:rPr>
              <a:t> tract to the skin (</a:t>
            </a:r>
            <a:r>
              <a:rPr lang="en-US" sz="2400" b="1" i="1" dirty="0">
                <a:solidFill>
                  <a:schemeClr val="accent3"/>
                </a:solidFill>
              </a:rPr>
              <a:t>sinus</a:t>
            </a:r>
            <a:r>
              <a:rPr lang="en-US" sz="2400" dirty="0">
                <a:solidFill>
                  <a:schemeClr val="accent3"/>
                </a:solidFill>
              </a:rPr>
              <a:t>). Systemic antibiotics </a:t>
            </a:r>
            <a:r>
              <a:rPr lang="en-US" sz="2400" dirty="0" smtClean="0">
                <a:solidFill>
                  <a:schemeClr val="accent3"/>
                </a:solidFill>
              </a:rPr>
              <a:t>alone is </a:t>
            </a:r>
            <a:r>
              <a:rPr lang="en-US" sz="2400" dirty="0">
                <a:solidFill>
                  <a:schemeClr val="accent3"/>
                </a:solidFill>
              </a:rPr>
              <a:t>ineffective.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3257886"/>
            <a:ext cx="5328592" cy="28466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7983" r="5295" b="4299"/>
          <a:stretch/>
        </p:blipFill>
        <p:spPr bwMode="auto">
          <a:xfrm>
            <a:off x="354750" y="3162972"/>
            <a:ext cx="3209138" cy="34769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29777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16632"/>
            <a:ext cx="8280400" cy="1214437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Chronic osteomyelitis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415930" y="979566"/>
            <a:ext cx="7966132" cy="26776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rtl="0">
              <a:defRPr/>
            </a:pPr>
            <a:r>
              <a:rPr lang="en-US" sz="2800" b="1" i="1" dirty="0">
                <a:solidFill>
                  <a:schemeClr val="accent3"/>
                </a:solidFill>
              </a:rPr>
              <a:t>Clinical features:</a:t>
            </a:r>
            <a:r>
              <a:rPr lang="en-US" sz="2800" dirty="0">
                <a:solidFill>
                  <a:schemeClr val="accent3"/>
                </a:solidFill>
              </a:rPr>
              <a:t> </a:t>
            </a:r>
          </a:p>
          <a:p>
            <a:pPr marL="342900" indent="-342900" algn="just" rtl="0">
              <a:buFont typeface="Arial" pitchFamily="34" charset="0"/>
              <a:buChar char="•"/>
              <a:defRPr/>
            </a:pPr>
            <a:r>
              <a:rPr lang="en-US" sz="2800" dirty="0">
                <a:solidFill>
                  <a:schemeClr val="accent3"/>
                </a:solidFill>
              </a:rPr>
              <a:t>Acute flares: pain, pyrexia, redness and tenderness have recurred.</a:t>
            </a:r>
          </a:p>
          <a:p>
            <a:pPr algn="just" rtl="0">
              <a:buFontTx/>
              <a:buChar char="•"/>
              <a:defRPr/>
            </a:pPr>
            <a:r>
              <a:rPr lang="en-US" sz="2800" dirty="0">
                <a:solidFill>
                  <a:schemeClr val="accent3"/>
                </a:solidFill>
              </a:rPr>
              <a:t>   Discharging sinus and excoriation of the </a:t>
            </a:r>
            <a:r>
              <a:rPr lang="en-US" sz="2800" dirty="0" smtClean="0">
                <a:solidFill>
                  <a:schemeClr val="accent3"/>
                </a:solidFill>
              </a:rPr>
              <a:t>surrounding skin. </a:t>
            </a:r>
            <a:r>
              <a:rPr lang="en-US" sz="2800" dirty="0">
                <a:solidFill>
                  <a:schemeClr val="accent3"/>
                </a:solidFill>
              </a:rPr>
              <a:t>OR</a:t>
            </a:r>
          </a:p>
          <a:p>
            <a:pPr algn="just" rtl="0">
              <a:buFontTx/>
              <a:buChar char="•"/>
              <a:defRPr/>
            </a:pPr>
            <a:r>
              <a:rPr lang="en-US" sz="2800" dirty="0">
                <a:solidFill>
                  <a:schemeClr val="accent3"/>
                </a:solidFill>
              </a:rPr>
              <a:t>    Pathological fracture. </a:t>
            </a: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968" y="2924944"/>
            <a:ext cx="4295540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290301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16632"/>
            <a:ext cx="8280400" cy="1214437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Chronic osteomyelitis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01613" y="465138"/>
            <a:ext cx="8496300" cy="1939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rtl="0"/>
            <a:r>
              <a:rPr lang="en-US" sz="2400" b="1" i="1" dirty="0">
                <a:solidFill>
                  <a:schemeClr val="accent3"/>
                </a:solidFill>
              </a:rPr>
              <a:t>Imaging:</a:t>
            </a:r>
            <a:r>
              <a:rPr lang="en-US" sz="2400" dirty="0">
                <a:solidFill>
                  <a:schemeClr val="accent3"/>
                </a:solidFill>
              </a:rPr>
              <a:t> </a:t>
            </a:r>
          </a:p>
          <a:p>
            <a:pPr algn="just" rtl="0">
              <a:buFontTx/>
              <a:buChar char="•"/>
            </a:pPr>
            <a:r>
              <a:rPr lang="en-US" sz="2400" dirty="0">
                <a:solidFill>
                  <a:schemeClr val="accent3"/>
                </a:solidFill>
              </a:rPr>
              <a:t> </a:t>
            </a:r>
            <a:r>
              <a:rPr lang="en-US" sz="2400" b="1" dirty="0">
                <a:solidFill>
                  <a:schemeClr val="accent3"/>
                </a:solidFill>
              </a:rPr>
              <a:t>Plain x-ray: </a:t>
            </a:r>
            <a:r>
              <a:rPr lang="en-US" sz="2400" dirty="0">
                <a:solidFill>
                  <a:schemeClr val="accent3"/>
                </a:solidFill>
              </a:rPr>
              <a:t>the classical appearance is called </a:t>
            </a:r>
            <a:r>
              <a:rPr lang="en-US" sz="2400" b="1" i="1" dirty="0">
                <a:solidFill>
                  <a:schemeClr val="accent3"/>
                </a:solidFill>
              </a:rPr>
              <a:t>honeycombed appearance</a:t>
            </a:r>
            <a:r>
              <a:rPr lang="en-US" sz="2400" dirty="0">
                <a:solidFill>
                  <a:schemeClr val="accent3"/>
                </a:solidFill>
              </a:rPr>
              <a:t>: bone </a:t>
            </a:r>
            <a:r>
              <a:rPr lang="en-US" sz="2400" dirty="0" err="1">
                <a:solidFill>
                  <a:schemeClr val="accent3"/>
                </a:solidFill>
              </a:rPr>
              <a:t>resorption</a:t>
            </a:r>
            <a:r>
              <a:rPr lang="en-US" sz="2400" dirty="0">
                <a:solidFill>
                  <a:schemeClr val="accent3"/>
                </a:solidFill>
              </a:rPr>
              <a:t> either as a patchy loss of density or as frank excavation around an implant with thickening and sclerosis of the surrounding bone.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1606" y="1989138"/>
            <a:ext cx="2402558" cy="34560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0" y="1989138"/>
            <a:ext cx="4191000" cy="344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2588533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16632"/>
            <a:ext cx="8280400" cy="1214437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Chronic osteomyelitis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395536" y="548680"/>
            <a:ext cx="8496300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>
            <a:spAutoFit/>
          </a:bodyPr>
          <a:lstStyle/>
          <a:p>
            <a:pPr algn="just" rtl="0"/>
            <a:r>
              <a:rPr lang="en-US" sz="2400" b="1" i="1" dirty="0">
                <a:solidFill>
                  <a:schemeClr val="accent3"/>
                </a:solidFill>
              </a:rPr>
              <a:t>Imaging</a:t>
            </a:r>
            <a:r>
              <a:rPr lang="en-US" sz="2400" b="1" i="1" dirty="0" smtClean="0">
                <a:solidFill>
                  <a:schemeClr val="accent3"/>
                </a:solidFill>
              </a:rPr>
              <a:t>:</a:t>
            </a:r>
          </a:p>
          <a:p>
            <a:pPr marL="342900" indent="-342900" algn="just" rtl="0">
              <a:buFont typeface="Arial" pitchFamily="34" charset="0"/>
              <a:buChar char="•"/>
            </a:pPr>
            <a:r>
              <a:rPr lang="en-US" sz="2400" dirty="0">
                <a:solidFill>
                  <a:schemeClr val="accent3"/>
                </a:solidFill>
              </a:rPr>
              <a:t> CT &amp; MRI: show the extent of bone destruction and hidden abscesses and </a:t>
            </a:r>
            <a:r>
              <a:rPr lang="en-US" sz="2400" dirty="0" err="1">
                <a:solidFill>
                  <a:schemeClr val="accent3"/>
                </a:solidFill>
              </a:rPr>
              <a:t>sequestra</a:t>
            </a:r>
            <a:r>
              <a:rPr lang="en-US" sz="2400" dirty="0">
                <a:solidFill>
                  <a:schemeClr val="accent3"/>
                </a:solidFill>
              </a:rPr>
              <a:t>.</a:t>
            </a:r>
          </a:p>
          <a:p>
            <a:pPr marL="342900" indent="-342900" algn="just" rtl="0">
              <a:buFont typeface="Arial" pitchFamily="34" charset="0"/>
              <a:buChar char="•"/>
            </a:pPr>
            <a:r>
              <a:rPr lang="en-US" sz="2400" dirty="0" err="1">
                <a:solidFill>
                  <a:schemeClr val="accent3"/>
                </a:solidFill>
              </a:rPr>
              <a:t>Sinogram</a:t>
            </a:r>
            <a:r>
              <a:rPr lang="en-US" sz="2400" dirty="0">
                <a:solidFill>
                  <a:schemeClr val="accent3"/>
                </a:solidFill>
              </a:rPr>
              <a:t>: may help to localize the site of infection</a:t>
            </a:r>
          </a:p>
          <a:p>
            <a:pPr algn="just" rtl="0"/>
            <a:endParaRPr lang="en-US" sz="2400" dirty="0">
              <a:solidFill>
                <a:schemeClr val="accent3"/>
              </a:solidFill>
            </a:endParaRPr>
          </a:p>
          <a:p>
            <a:pPr algn="just" rtl="0"/>
            <a:endParaRPr lang="en-US" sz="2400" dirty="0">
              <a:solidFill>
                <a:schemeClr val="accent3"/>
              </a:solidFill>
            </a:endParaRP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3" y="2424724"/>
            <a:ext cx="2368265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059" r="1642"/>
          <a:stretch/>
        </p:blipFill>
        <p:spPr bwMode="auto">
          <a:xfrm>
            <a:off x="5225281" y="2420888"/>
            <a:ext cx="3901238" cy="3011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537" y="2424724"/>
            <a:ext cx="2838744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4142116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 txBox="1">
            <a:spLocks noChangeArrowheads="1"/>
          </p:cNvSpPr>
          <p:nvPr/>
        </p:nvSpPr>
        <p:spPr bwMode="auto">
          <a:xfrm>
            <a:off x="254231" y="980728"/>
            <a:ext cx="4722821" cy="5545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altLang="en-US" b="1" i="1" dirty="0">
                <a:solidFill>
                  <a:srgbClr val="FFFFFF"/>
                </a:solidFill>
              </a:rPr>
              <a:t>Bone infection differs from soft-tissue </a:t>
            </a:r>
            <a:r>
              <a:rPr lang="en-US" altLang="en-US" b="1" i="1" dirty="0" smtClean="0">
                <a:solidFill>
                  <a:srgbClr val="FFFFFF"/>
                </a:solidFill>
              </a:rPr>
              <a:t>infection!!</a:t>
            </a:r>
          </a:p>
          <a:p>
            <a:pPr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altLang="en-US" i="1" dirty="0">
                <a:solidFill>
                  <a:srgbClr val="FFFFFF"/>
                </a:solidFill>
              </a:rPr>
              <a:t>B</a:t>
            </a:r>
            <a:r>
              <a:rPr lang="en-US" altLang="en-US" i="1" dirty="0" smtClean="0">
                <a:solidFill>
                  <a:srgbClr val="FFFFFF"/>
                </a:solidFill>
              </a:rPr>
              <a:t>one </a:t>
            </a:r>
            <a:r>
              <a:rPr lang="en-US" altLang="en-US" i="1" dirty="0">
                <a:solidFill>
                  <a:srgbClr val="FFFFFF"/>
                </a:solidFill>
              </a:rPr>
              <a:t>consists of </a:t>
            </a:r>
            <a:r>
              <a:rPr lang="en-US" altLang="en-US" i="1" dirty="0" smtClean="0">
                <a:solidFill>
                  <a:srgbClr val="FFFFFF"/>
                </a:solidFill>
              </a:rPr>
              <a:t>rigid </a:t>
            </a:r>
            <a:r>
              <a:rPr lang="en-US" altLang="en-US" i="1" dirty="0">
                <a:solidFill>
                  <a:srgbClr val="FFFFFF"/>
                </a:solidFill>
              </a:rPr>
              <a:t>compartments, it is more susceptible than soft tissues to vascular damage and cell death from the build-up of pressure in acute inflammation. </a:t>
            </a:r>
            <a:endParaRPr lang="en-US" altLang="en-US" i="1" dirty="0" smtClean="0">
              <a:solidFill>
                <a:srgbClr val="FFFFFF"/>
              </a:solidFill>
            </a:endParaRPr>
          </a:p>
          <a:p>
            <a:pPr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altLang="en-US" i="1" dirty="0" smtClean="0">
                <a:solidFill>
                  <a:srgbClr val="FFFFFF"/>
                </a:solidFill>
              </a:rPr>
              <a:t>Unless </a:t>
            </a:r>
            <a:r>
              <a:rPr lang="en-US" altLang="en-US" i="1" dirty="0">
                <a:solidFill>
                  <a:srgbClr val="FFFFFF"/>
                </a:solidFill>
              </a:rPr>
              <a:t>it is rapidly suppressed, bone infection will inevitably lead to necrosis. 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619672" y="260648"/>
            <a:ext cx="6072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2800" b="1" kern="0" dirty="0">
                <a:solidFill>
                  <a:schemeClr val="accent3"/>
                </a:solidFill>
                <a:latin typeface="Calibri"/>
                <a:ea typeface="+mj-ea"/>
                <a:cs typeface="+mj-cs"/>
              </a:rPr>
              <a:t>GENERAL ASPECTS OF BONE INFECTION</a:t>
            </a:r>
          </a:p>
        </p:txBody>
      </p:sp>
      <p:pic>
        <p:nvPicPr>
          <p:cNvPr id="4" name="Picture 2" descr="C:\Users\user\Desktop\Pathology of musculoskeletal infection\anm5s2_1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7382" y="1196752"/>
            <a:ext cx="4004125" cy="27363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80240238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16632"/>
            <a:ext cx="8280400" cy="1214437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Chronic osteomyelitis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783640" y="764704"/>
            <a:ext cx="756084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rtl="0"/>
            <a:r>
              <a:rPr lang="en-US" sz="2800" b="1" i="1" dirty="0">
                <a:solidFill>
                  <a:schemeClr val="accent3"/>
                </a:solidFill>
              </a:rPr>
              <a:t>Treatment:</a:t>
            </a:r>
          </a:p>
          <a:p>
            <a:pPr algn="just" rtl="0">
              <a:buFontTx/>
              <a:buChar char="•"/>
            </a:pPr>
            <a:r>
              <a:rPr lang="en-US" sz="2800" b="1" i="1" dirty="0">
                <a:solidFill>
                  <a:schemeClr val="accent3"/>
                </a:solidFill>
              </a:rPr>
              <a:t>Despite advances in antibiotic therapy, chronic osteomyelitis seldom eradicated by antibiotics alone. </a:t>
            </a:r>
            <a:endParaRPr lang="en-US" sz="2800" b="1" i="1" dirty="0" smtClean="0">
              <a:solidFill>
                <a:schemeClr val="accent3"/>
              </a:solidFill>
            </a:endParaRPr>
          </a:p>
          <a:p>
            <a:pPr algn="just" rtl="0">
              <a:buFontTx/>
              <a:buChar char="•"/>
            </a:pPr>
            <a:r>
              <a:rPr lang="en-US" sz="2800" dirty="0" smtClean="0">
                <a:solidFill>
                  <a:schemeClr val="accent3"/>
                </a:solidFill>
              </a:rPr>
              <a:t>Yet </a:t>
            </a:r>
            <a:r>
              <a:rPr lang="en-US" sz="2800" dirty="0">
                <a:solidFill>
                  <a:schemeClr val="accent3"/>
                </a:solidFill>
              </a:rPr>
              <a:t>bactericidal drugs are important </a:t>
            </a:r>
            <a:r>
              <a:rPr lang="en-US" sz="2800" dirty="0" smtClean="0">
                <a:solidFill>
                  <a:schemeClr val="accent3"/>
                </a:solidFill>
              </a:rPr>
              <a:t>to:</a:t>
            </a:r>
          </a:p>
          <a:p>
            <a:pPr algn="just" rtl="0"/>
            <a:r>
              <a:rPr lang="en-US" sz="2800" dirty="0" smtClean="0">
                <a:solidFill>
                  <a:schemeClr val="accent3"/>
                </a:solidFill>
              </a:rPr>
              <a:t>(a</a:t>
            </a:r>
            <a:r>
              <a:rPr lang="en-US" sz="2800" dirty="0">
                <a:solidFill>
                  <a:schemeClr val="accent3"/>
                </a:solidFill>
              </a:rPr>
              <a:t>) </a:t>
            </a:r>
            <a:r>
              <a:rPr lang="en-US" sz="2800" dirty="0" smtClean="0">
                <a:solidFill>
                  <a:schemeClr val="accent3"/>
                </a:solidFill>
              </a:rPr>
              <a:t>suppress </a:t>
            </a:r>
            <a:r>
              <a:rPr lang="en-US" sz="2800" dirty="0">
                <a:solidFill>
                  <a:schemeClr val="accent3"/>
                </a:solidFill>
              </a:rPr>
              <a:t>the infection and prevent its spread to healthy bone and </a:t>
            </a:r>
            <a:endParaRPr lang="en-US" sz="2800" dirty="0" smtClean="0">
              <a:solidFill>
                <a:schemeClr val="accent3"/>
              </a:solidFill>
            </a:endParaRPr>
          </a:p>
          <a:p>
            <a:pPr algn="just" rtl="0"/>
            <a:r>
              <a:rPr lang="en-US" sz="2800" dirty="0" smtClean="0">
                <a:solidFill>
                  <a:schemeClr val="accent3"/>
                </a:solidFill>
              </a:rPr>
              <a:t>(</a:t>
            </a:r>
            <a:r>
              <a:rPr lang="en-US" sz="2800" dirty="0">
                <a:solidFill>
                  <a:schemeClr val="accent3"/>
                </a:solidFill>
              </a:rPr>
              <a:t>b) </a:t>
            </a:r>
            <a:r>
              <a:rPr lang="en-US" sz="2800" dirty="0" smtClean="0">
                <a:solidFill>
                  <a:schemeClr val="accent3"/>
                </a:solidFill>
              </a:rPr>
              <a:t>control </a:t>
            </a:r>
            <a:r>
              <a:rPr lang="en-US" sz="2800" dirty="0">
                <a:solidFill>
                  <a:schemeClr val="accent3"/>
                </a:solidFill>
              </a:rPr>
              <a:t>acute flares.  </a:t>
            </a:r>
            <a:endParaRPr lang="en-US" sz="2800" b="1" i="1" dirty="0">
              <a:solidFill>
                <a:schemeClr val="accent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8432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16632"/>
            <a:ext cx="8280400" cy="1214437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Chronic osteomyelitis</a:t>
            </a:r>
          </a:p>
        </p:txBody>
      </p:sp>
      <p:sp>
        <p:nvSpPr>
          <p:cNvPr id="5" name="Rectangle 3"/>
          <p:cNvSpPr>
            <a:spLocks noChangeArrowheads="1"/>
          </p:cNvSpPr>
          <p:nvPr/>
        </p:nvSpPr>
        <p:spPr bwMode="auto">
          <a:xfrm>
            <a:off x="827583" y="692696"/>
            <a:ext cx="7560841" cy="35394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algn="just" rtl="0"/>
            <a:r>
              <a:rPr lang="en-US" sz="2800" b="1" i="1" dirty="0">
                <a:solidFill>
                  <a:schemeClr val="accent3"/>
                </a:solidFill>
              </a:rPr>
              <a:t>Treatment:</a:t>
            </a:r>
          </a:p>
          <a:p>
            <a:pPr algn="just" rtl="0">
              <a:buFontTx/>
              <a:buChar char="•"/>
            </a:pPr>
            <a:r>
              <a:rPr lang="en-US" sz="2800" dirty="0" smtClean="0">
                <a:solidFill>
                  <a:schemeClr val="accent3"/>
                </a:solidFill>
              </a:rPr>
              <a:t>Acute </a:t>
            </a:r>
            <a:r>
              <a:rPr lang="en-US" sz="2800" dirty="0">
                <a:solidFill>
                  <a:schemeClr val="accent3"/>
                </a:solidFill>
              </a:rPr>
              <a:t>flares often subside with rest and antibiotics.</a:t>
            </a:r>
          </a:p>
          <a:p>
            <a:pPr algn="just" rtl="0">
              <a:buFontTx/>
              <a:buChar char="•"/>
            </a:pPr>
            <a:r>
              <a:rPr lang="en-US" sz="2800" dirty="0">
                <a:solidFill>
                  <a:schemeClr val="accent3"/>
                </a:solidFill>
              </a:rPr>
              <a:t> Abscess must be drained.</a:t>
            </a:r>
          </a:p>
          <a:p>
            <a:pPr algn="just" rtl="0">
              <a:buFontTx/>
              <a:buChar char="•"/>
            </a:pPr>
            <a:r>
              <a:rPr lang="en-US" sz="2800" dirty="0">
                <a:solidFill>
                  <a:schemeClr val="accent3"/>
                </a:solidFill>
              </a:rPr>
              <a:t>Persistent discharging sinuses need extensive surgery. (Bone graft, Muscle </a:t>
            </a:r>
            <a:r>
              <a:rPr lang="en-US" sz="2800" dirty="0" smtClean="0">
                <a:solidFill>
                  <a:schemeClr val="accent3"/>
                </a:solidFill>
              </a:rPr>
              <a:t>flap, </a:t>
            </a:r>
            <a:r>
              <a:rPr lang="en-US" sz="2800" smtClean="0">
                <a:solidFill>
                  <a:schemeClr val="accent3"/>
                </a:solidFill>
              </a:rPr>
              <a:t>bone cement).</a:t>
            </a:r>
            <a:endParaRPr lang="en-US" sz="2800" dirty="0">
              <a:solidFill>
                <a:schemeClr val="accent3"/>
              </a:solidFill>
            </a:endParaRPr>
          </a:p>
          <a:p>
            <a:pPr algn="just" rtl="0">
              <a:buFontTx/>
              <a:buChar char="•"/>
            </a:pPr>
            <a:r>
              <a:rPr lang="en-US" sz="2800" dirty="0">
                <a:solidFill>
                  <a:schemeClr val="accent3"/>
                </a:solidFill>
              </a:rPr>
              <a:t>Pathological fracture need fixation.</a:t>
            </a:r>
          </a:p>
          <a:p>
            <a:pPr algn="just" rtl="0">
              <a:buFontTx/>
              <a:buChar char="•"/>
            </a:pPr>
            <a:r>
              <a:rPr lang="en-US" sz="2800" dirty="0">
                <a:solidFill>
                  <a:schemeClr val="accent3"/>
                </a:solidFill>
              </a:rPr>
              <a:t>Amputation: dangerous or damn nuisance limb </a:t>
            </a:r>
          </a:p>
        </p:txBody>
      </p:sp>
    </p:spTree>
    <p:extLst>
      <p:ext uri="{BB962C8B-B14F-4D97-AF65-F5344CB8AC3E}">
        <p14:creationId xmlns:p14="http://schemas.microsoft.com/office/powerpoint/2010/main" val="100125400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"/>
          <p:cNvSpPr>
            <a:spLocks noGrp="1" noChangeArrowheads="1"/>
          </p:cNvSpPr>
          <p:nvPr>
            <p:ph type="subTitle" idx="1"/>
          </p:nvPr>
        </p:nvSpPr>
        <p:spPr>
          <a:xfrm>
            <a:off x="179512" y="116632"/>
            <a:ext cx="8280400" cy="1214437"/>
          </a:xfrm>
        </p:spPr>
        <p:txBody>
          <a:bodyPr/>
          <a:lstStyle/>
          <a:p>
            <a:r>
              <a:rPr lang="en-US" sz="2400" b="1" dirty="0" smtClean="0">
                <a:solidFill>
                  <a:schemeClr val="accent3"/>
                </a:solidFill>
              </a:rPr>
              <a:t>Chronic osteomyelitis</a:t>
            </a: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628651" y="499955"/>
            <a:ext cx="7759774" cy="3108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/>
          <a:p>
            <a:pPr marL="457200" indent="-457200" algn="just" rtl="0"/>
            <a:r>
              <a:rPr lang="en-US" sz="2800" b="1" i="1" dirty="0">
                <a:solidFill>
                  <a:schemeClr val="accent3"/>
                </a:solidFill>
              </a:rPr>
              <a:t>Complications:</a:t>
            </a:r>
            <a:endParaRPr lang="en-US" sz="2800" dirty="0">
              <a:solidFill>
                <a:schemeClr val="accent3"/>
              </a:solidFill>
            </a:endParaRPr>
          </a:p>
          <a:p>
            <a:pPr marL="914400" lvl="1" indent="-457200" algn="just" rtl="0">
              <a:buFontTx/>
              <a:buAutoNum type="arabicPeriod"/>
            </a:pPr>
            <a:r>
              <a:rPr lang="en-US" sz="2800" dirty="0">
                <a:solidFill>
                  <a:schemeClr val="accent3"/>
                </a:solidFill>
              </a:rPr>
              <a:t>Pathological fracture.</a:t>
            </a:r>
          </a:p>
          <a:p>
            <a:pPr marL="914400" lvl="1" indent="-457200" algn="just" rtl="0">
              <a:buFontTx/>
              <a:buAutoNum type="arabicPeriod"/>
            </a:pPr>
            <a:r>
              <a:rPr lang="en-US" sz="2800" dirty="0">
                <a:solidFill>
                  <a:schemeClr val="accent3"/>
                </a:solidFill>
              </a:rPr>
              <a:t>Bone deformity.</a:t>
            </a:r>
          </a:p>
          <a:p>
            <a:pPr marL="914400" lvl="1" indent="-457200" algn="just" rtl="0">
              <a:buFontTx/>
              <a:buAutoNum type="arabicPeriod"/>
            </a:pPr>
            <a:r>
              <a:rPr lang="en-US" sz="2800" dirty="0" err="1">
                <a:solidFill>
                  <a:schemeClr val="accent3"/>
                </a:solidFill>
              </a:rPr>
              <a:t>Squemous</a:t>
            </a:r>
            <a:r>
              <a:rPr lang="en-US" sz="2800" dirty="0">
                <a:solidFill>
                  <a:schemeClr val="accent3"/>
                </a:solidFill>
              </a:rPr>
              <a:t> cell carcinoma in chronic skin sinus.</a:t>
            </a:r>
          </a:p>
          <a:p>
            <a:pPr marL="457200" indent="-457200" algn="just" rtl="0"/>
            <a:r>
              <a:rPr lang="en-US" sz="2800" dirty="0">
                <a:solidFill>
                  <a:schemeClr val="accent3"/>
                </a:solidFill>
              </a:rPr>
              <a:t>      4.The limb some time become chronically painful and    useless (damn nuisance limb ).</a:t>
            </a:r>
          </a:p>
        </p:txBody>
      </p:sp>
    </p:spTree>
    <p:extLst>
      <p:ext uri="{BB962C8B-B14F-4D97-AF65-F5344CB8AC3E}">
        <p14:creationId xmlns:p14="http://schemas.microsoft.com/office/powerpoint/2010/main" val="28819834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357921" y="692696"/>
            <a:ext cx="8607425" cy="43576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20000"/>
              </a:spcBef>
            </a:pPr>
            <a:r>
              <a:rPr lang="en-US" sz="4800" b="1" dirty="0">
                <a:solidFill>
                  <a:schemeClr val="bg1"/>
                </a:solidFill>
              </a:rPr>
              <a:t>POST-TRAUMATIC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4800" b="1" dirty="0">
                <a:solidFill>
                  <a:schemeClr val="bg1"/>
                </a:solidFill>
              </a:rPr>
              <a:t>&amp;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4800" b="1" dirty="0">
                <a:solidFill>
                  <a:schemeClr val="bg1"/>
                </a:solidFill>
              </a:rPr>
              <a:t> POSTOPERATIVE </a:t>
            </a:r>
          </a:p>
          <a:p>
            <a:pPr algn="ctr" eaLnBrk="1" hangingPunct="1">
              <a:spcBef>
                <a:spcPct val="20000"/>
              </a:spcBef>
            </a:pPr>
            <a:r>
              <a:rPr lang="en-US" sz="4800" b="1" dirty="0" smtClean="0">
                <a:solidFill>
                  <a:schemeClr val="bg1"/>
                </a:solidFill>
              </a:rPr>
              <a:t>OSTEOMYELITIS</a:t>
            </a:r>
          </a:p>
          <a:p>
            <a:pPr algn="ctr" eaLnBrk="1" hangingPunct="1">
              <a:spcBef>
                <a:spcPct val="20000"/>
              </a:spcBef>
            </a:pPr>
            <a:endParaRPr lang="en-US" sz="3200" dirty="0"/>
          </a:p>
          <a:p>
            <a:pPr algn="ctr" eaLnBrk="1" hangingPunct="1">
              <a:spcBef>
                <a:spcPct val="20000"/>
              </a:spcBef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7631198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 txBox="1">
            <a:spLocks noChangeArrowheads="1"/>
          </p:cNvSpPr>
          <p:nvPr/>
        </p:nvSpPr>
        <p:spPr bwMode="auto">
          <a:xfrm>
            <a:off x="684213" y="1196975"/>
            <a:ext cx="7945437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rtl="0" fontAlgn="base">
              <a:spcBef>
                <a:spcPct val="2000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sz="3200" b="1" i="1" dirty="0" smtClean="0">
                <a:solidFill>
                  <a:srgbClr val="FFFFFF"/>
                </a:solidFill>
              </a:rPr>
              <a:t>They are  the most common cause of osteomyelitis in adults.</a:t>
            </a:r>
            <a:endParaRPr lang="en-US" sz="3200" dirty="0" smtClean="0">
              <a:solidFill>
                <a:srgbClr val="FFFFFF"/>
              </a:solidFill>
            </a:endParaRPr>
          </a:p>
          <a:p>
            <a:pPr algn="just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Direct entry through a wound.</a:t>
            </a:r>
          </a:p>
          <a:p>
            <a:pPr algn="just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It often becomes chronic especially if there is implant.</a:t>
            </a:r>
          </a:p>
          <a:p>
            <a:pPr algn="just" rtl="0" fontAlgn="base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en-US" sz="3200" dirty="0" smtClean="0">
                <a:solidFill>
                  <a:srgbClr val="FFFFFF"/>
                </a:solidFill>
              </a:rPr>
              <a:t>Occurs in children or in adults.</a:t>
            </a:r>
          </a:p>
        </p:txBody>
      </p:sp>
      <p:sp>
        <p:nvSpPr>
          <p:cNvPr id="62467" name="Rectangle 1"/>
          <p:cNvSpPr>
            <a:spLocks noChangeArrowheads="1"/>
          </p:cNvSpPr>
          <p:nvPr/>
        </p:nvSpPr>
        <p:spPr bwMode="auto">
          <a:xfrm>
            <a:off x="755650" y="485775"/>
            <a:ext cx="8651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09600" indent="-60960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POST-TRAUMATIC &amp; POSTOPERATIVE OSTEOMYELITIS</a:t>
            </a:r>
          </a:p>
        </p:txBody>
      </p:sp>
    </p:spTree>
    <p:extLst>
      <p:ext uri="{BB962C8B-B14F-4D97-AF65-F5344CB8AC3E}">
        <p14:creationId xmlns:p14="http://schemas.microsoft.com/office/powerpoint/2010/main" val="111461791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3"/>
          <p:cNvSpPr txBox="1">
            <a:spLocks noChangeArrowheads="1"/>
          </p:cNvSpPr>
          <p:nvPr/>
        </p:nvSpPr>
        <p:spPr bwMode="auto">
          <a:xfrm>
            <a:off x="684213" y="1196975"/>
            <a:ext cx="7945437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indent="0" algn="just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Metal </a:t>
            </a:r>
            <a:r>
              <a:rPr lang="en-US" sz="3200" dirty="0">
                <a:solidFill>
                  <a:srgbClr val="FFFFFF"/>
                </a:solidFill>
              </a:rPr>
              <a:t>does not cause </a:t>
            </a:r>
            <a:r>
              <a:rPr lang="en-US" sz="3200" dirty="0" smtClean="0">
                <a:solidFill>
                  <a:srgbClr val="FFFFFF"/>
                </a:solidFill>
              </a:rPr>
              <a:t>infection, but encourages </a:t>
            </a:r>
            <a:r>
              <a:rPr lang="en-US" sz="3200" dirty="0">
                <a:solidFill>
                  <a:srgbClr val="FFFFFF"/>
                </a:solidFill>
              </a:rPr>
              <a:t>its persistence</a:t>
            </a:r>
            <a:r>
              <a:rPr lang="en-US" sz="3200" dirty="0" smtClean="0">
                <a:solidFill>
                  <a:srgbClr val="FFFFFF"/>
                </a:solidFill>
              </a:rPr>
              <a:t>:</a:t>
            </a:r>
          </a:p>
          <a:p>
            <a:pPr marL="0" indent="0" algn="just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(1) the metal </a:t>
            </a:r>
            <a:r>
              <a:rPr lang="en-US" sz="3200" dirty="0" smtClean="0">
                <a:solidFill>
                  <a:srgbClr val="FFFFFF"/>
                </a:solidFill>
              </a:rPr>
              <a:t>implant acts </a:t>
            </a:r>
            <a:r>
              <a:rPr lang="en-US" sz="3200" dirty="0">
                <a:solidFill>
                  <a:srgbClr val="FFFFFF"/>
                </a:solidFill>
              </a:rPr>
              <a:t>as a foreign </a:t>
            </a:r>
            <a:r>
              <a:rPr lang="en-US" sz="3200" dirty="0" smtClean="0">
                <a:solidFill>
                  <a:srgbClr val="FFFFFF"/>
                </a:solidFill>
              </a:rPr>
              <a:t>body inaccessible </a:t>
            </a:r>
            <a:r>
              <a:rPr lang="en-US" sz="3200" dirty="0">
                <a:solidFill>
                  <a:srgbClr val="FFFFFF"/>
                </a:solidFill>
              </a:rPr>
              <a:t>to immune </a:t>
            </a:r>
            <a:r>
              <a:rPr lang="en-US" sz="3200" dirty="0" smtClean="0">
                <a:solidFill>
                  <a:srgbClr val="FFFFFF"/>
                </a:solidFill>
              </a:rPr>
              <a:t>processes.</a:t>
            </a:r>
          </a:p>
          <a:p>
            <a:pPr marL="0" indent="0" algn="just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 </a:t>
            </a:r>
            <a:r>
              <a:rPr lang="en-US" sz="3200" dirty="0">
                <a:solidFill>
                  <a:srgbClr val="FFFFFF"/>
                </a:solidFill>
              </a:rPr>
              <a:t>(2) </a:t>
            </a:r>
            <a:r>
              <a:rPr lang="en-US" sz="3200" dirty="0" smtClean="0">
                <a:solidFill>
                  <a:srgbClr val="FFFFFF"/>
                </a:solidFill>
              </a:rPr>
              <a:t>it promotes </a:t>
            </a:r>
            <a:r>
              <a:rPr lang="en-US" sz="3200" dirty="0">
                <a:solidFill>
                  <a:srgbClr val="FFFFFF"/>
                </a:solidFill>
              </a:rPr>
              <a:t>the formation of </a:t>
            </a:r>
            <a:r>
              <a:rPr lang="en-US" sz="3200" dirty="0" smtClean="0">
                <a:solidFill>
                  <a:srgbClr val="FFFFFF"/>
                </a:solidFill>
              </a:rPr>
              <a:t>biofilms (</a:t>
            </a:r>
            <a:r>
              <a:rPr lang="en-US" sz="3200" dirty="0" err="1" smtClean="0">
                <a:solidFill>
                  <a:srgbClr val="FFFFFF"/>
                </a:solidFill>
              </a:rPr>
              <a:t>glycocalyx</a:t>
            </a:r>
            <a:r>
              <a:rPr lang="en-US" sz="3200" dirty="0">
                <a:solidFill>
                  <a:srgbClr val="FFFFFF"/>
                </a:solidFill>
              </a:rPr>
              <a:t>).</a:t>
            </a:r>
            <a:endParaRPr lang="en-US" sz="3200" dirty="0" smtClean="0">
              <a:solidFill>
                <a:srgbClr val="FFFFFF"/>
              </a:solidFill>
            </a:endParaRPr>
          </a:p>
          <a:p>
            <a:pPr marL="0" indent="0" algn="just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3200" dirty="0" smtClean="0">
                <a:solidFill>
                  <a:srgbClr val="FFFFFF"/>
                </a:solidFill>
              </a:rPr>
              <a:t>(3</a:t>
            </a:r>
            <a:r>
              <a:rPr lang="en-US" sz="3200" dirty="0">
                <a:solidFill>
                  <a:srgbClr val="FFFFFF"/>
                </a:solidFill>
              </a:rPr>
              <a:t>) the </a:t>
            </a:r>
            <a:r>
              <a:rPr lang="en-US" sz="3200" dirty="0" smtClean="0">
                <a:solidFill>
                  <a:srgbClr val="FFFFFF"/>
                </a:solidFill>
              </a:rPr>
              <a:t>implant impedes </a:t>
            </a:r>
            <a:r>
              <a:rPr lang="en-US" sz="3200" dirty="0">
                <a:solidFill>
                  <a:srgbClr val="FFFFFF"/>
                </a:solidFill>
              </a:rPr>
              <a:t>drainage.</a:t>
            </a:r>
            <a:endParaRPr lang="en-US" sz="3200" dirty="0" smtClean="0">
              <a:solidFill>
                <a:srgbClr val="FFFFFF"/>
              </a:solidFill>
            </a:endParaRPr>
          </a:p>
        </p:txBody>
      </p:sp>
      <p:sp>
        <p:nvSpPr>
          <p:cNvPr id="62467" name="Rectangle 1"/>
          <p:cNvSpPr>
            <a:spLocks noChangeArrowheads="1"/>
          </p:cNvSpPr>
          <p:nvPr/>
        </p:nvSpPr>
        <p:spPr bwMode="auto">
          <a:xfrm>
            <a:off x="755650" y="485775"/>
            <a:ext cx="8651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09600" indent="-60960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POST-TRAUMATIC &amp; POSTOPERATIVE OSTEOMYELITIS</a:t>
            </a:r>
          </a:p>
        </p:txBody>
      </p:sp>
    </p:spTree>
    <p:extLst>
      <p:ext uri="{BB962C8B-B14F-4D97-AF65-F5344CB8AC3E}">
        <p14:creationId xmlns:p14="http://schemas.microsoft.com/office/powerpoint/2010/main" val="72710107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7" name="Rectangle 1"/>
          <p:cNvSpPr>
            <a:spLocks noChangeArrowheads="1"/>
          </p:cNvSpPr>
          <p:nvPr/>
        </p:nvSpPr>
        <p:spPr bwMode="auto">
          <a:xfrm>
            <a:off x="755650" y="485775"/>
            <a:ext cx="8651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609600" indent="-609600"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b="1" smtClean="0">
                <a:solidFill>
                  <a:srgbClr val="FFFFFF"/>
                </a:solidFill>
              </a:rPr>
              <a:t>POST-TRAUMATIC &amp; POSTOPERATIVE OSTEOMYELITIS</a:t>
            </a: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397" b="8533"/>
          <a:stretch/>
        </p:blipFill>
        <p:spPr bwMode="auto">
          <a:xfrm>
            <a:off x="2267744" y="838329"/>
            <a:ext cx="4104456" cy="59154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6998429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1295400" y="45720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altLang="ar-SA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750" y="1127125"/>
            <a:ext cx="80645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defRPr/>
            </a:pPr>
            <a:r>
              <a:rPr lang="en-US" b="1" i="1" dirty="0" smtClean="0">
                <a:solidFill>
                  <a:srgbClr val="FFFFFF"/>
                </a:solidFill>
              </a:rPr>
              <a:t>Causative microorganisms: </a:t>
            </a:r>
          </a:p>
          <a:p>
            <a:pPr algn="just" eaLnBrk="1" hangingPunct="1"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Staphylococcus </a:t>
            </a:r>
            <a:r>
              <a:rPr lang="en-US" sz="2800" dirty="0" err="1" smtClean="0">
                <a:solidFill>
                  <a:srgbClr val="FFFFFF"/>
                </a:solidFill>
              </a:rPr>
              <a:t>aureus</a:t>
            </a:r>
            <a:r>
              <a:rPr lang="en-US" sz="2800" dirty="0" smtClean="0">
                <a:solidFill>
                  <a:srgbClr val="FFFFFF"/>
                </a:solidFill>
              </a:rPr>
              <a:t> is the usual pathogen, but other organisms such as E. coli, Proteus mirabilis and Pseudomonas </a:t>
            </a:r>
            <a:r>
              <a:rPr lang="en-US" sz="2800" dirty="0" err="1" smtClean="0">
                <a:solidFill>
                  <a:srgbClr val="FFFFFF"/>
                </a:solidFill>
              </a:rPr>
              <a:t>aeruginosa</a:t>
            </a:r>
            <a:r>
              <a:rPr lang="en-US" sz="2800" dirty="0" smtClean="0">
                <a:solidFill>
                  <a:srgbClr val="FFFFFF"/>
                </a:solidFill>
              </a:rPr>
              <a:t> are sometimes involved. Occasionally, anaerobic organisms (clostridia, anaerobic streptococci or </a:t>
            </a:r>
            <a:r>
              <a:rPr lang="en-US" sz="2800" dirty="0" err="1" smtClean="0">
                <a:solidFill>
                  <a:srgbClr val="FFFFFF"/>
                </a:solidFill>
              </a:rPr>
              <a:t>Bacteroides</a:t>
            </a:r>
            <a:r>
              <a:rPr lang="en-US" sz="2800" dirty="0" smtClean="0">
                <a:solidFill>
                  <a:srgbClr val="FFFFFF"/>
                </a:solidFill>
              </a:rPr>
              <a:t>) appear in contaminated wounds.</a:t>
            </a:r>
          </a:p>
        </p:txBody>
      </p:sp>
      <p:pic>
        <p:nvPicPr>
          <p:cNvPr id="634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87058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07014526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539750" y="1127125"/>
            <a:ext cx="8064500" cy="3289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norm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800">
                <a:solidFill>
                  <a:schemeClr val="tx1"/>
                </a:solidFill>
                <a:latin typeface="+mn-lt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400">
                <a:solidFill>
                  <a:schemeClr val="tx1"/>
                </a:solidFill>
                <a:latin typeface="+mn-lt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5pPr>
            <a:lvl6pPr marL="22860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6pPr>
            <a:lvl7pPr marL="27432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7pPr>
            <a:lvl8pPr marL="32004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8pPr>
            <a:lvl9pPr marL="3657600" indent="0" algn="ctr" rtl="0" eaLnBrk="0" fontAlgn="base" hangingPunct="0">
              <a:spcBef>
                <a:spcPct val="20000"/>
              </a:spcBef>
              <a:spcAft>
                <a:spcPct val="0"/>
              </a:spcAft>
              <a:buNone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algn="just" eaLnBrk="1" hangingPunct="1">
              <a:defRPr/>
            </a:pPr>
            <a:r>
              <a:rPr lang="en-US" sz="2400" b="1" dirty="0" smtClean="0">
                <a:solidFill>
                  <a:srgbClr val="FFFFFF"/>
                </a:solidFill>
              </a:rPr>
              <a:t>Clinical features:</a:t>
            </a:r>
          </a:p>
          <a:p>
            <a:pPr algn="just" eaLnBrk="1" hangingPunct="1">
              <a:defRPr/>
            </a:pPr>
            <a:r>
              <a:rPr lang="en-US" sz="2800" dirty="0" smtClean="0">
                <a:solidFill>
                  <a:srgbClr val="FFFFFF"/>
                </a:solidFill>
              </a:rPr>
              <a:t>The patient becomes feverish and develops pain and swelling over the fracture site; the wound is inflamed and there may be a </a:t>
            </a:r>
            <a:r>
              <a:rPr lang="en-US" sz="2800" dirty="0" err="1" smtClean="0">
                <a:solidFill>
                  <a:srgbClr val="FFFFFF"/>
                </a:solidFill>
              </a:rPr>
              <a:t>seropurulent</a:t>
            </a:r>
            <a:r>
              <a:rPr lang="en-US" sz="2800" dirty="0" smtClean="0">
                <a:solidFill>
                  <a:srgbClr val="FFFFFF"/>
                </a:solidFill>
              </a:rPr>
              <a:t> discharge.</a:t>
            </a:r>
          </a:p>
          <a:p>
            <a:pPr algn="just" eaLnBrk="1" hangingPunct="1">
              <a:defRPr/>
            </a:pPr>
            <a:r>
              <a:rPr lang="en-US" sz="2800" dirty="0">
                <a:solidFill>
                  <a:srgbClr val="FFFFFF"/>
                </a:solidFill>
              </a:rPr>
              <a:t> </a:t>
            </a:r>
            <a:r>
              <a:rPr lang="en-US" sz="2800" dirty="0" smtClean="0">
                <a:solidFill>
                  <a:srgbClr val="FFFFFF"/>
                </a:solidFill>
              </a:rPr>
              <a:t>Blood tests: increased CRP, WBCs, and </a:t>
            </a:r>
            <a:r>
              <a:rPr lang="en-US" sz="2800" dirty="0">
                <a:solidFill>
                  <a:srgbClr val="FFFFFF"/>
                </a:solidFill>
              </a:rPr>
              <a:t>ESR; </a:t>
            </a:r>
            <a:r>
              <a:rPr lang="en-US" sz="2800" b="1" i="1" dirty="0" smtClean="0">
                <a:solidFill>
                  <a:srgbClr val="FFFFFF"/>
                </a:solidFill>
              </a:rPr>
              <a:t>but: </a:t>
            </a:r>
            <a:r>
              <a:rPr lang="en-US" sz="2800" dirty="0" smtClean="0">
                <a:solidFill>
                  <a:srgbClr val="FFFFFF"/>
                </a:solidFill>
              </a:rPr>
              <a:t>these </a:t>
            </a:r>
            <a:r>
              <a:rPr lang="en-US" sz="2800" dirty="0">
                <a:solidFill>
                  <a:srgbClr val="FFFFFF"/>
                </a:solidFill>
              </a:rPr>
              <a:t>inflammatory markers are non-specific and </a:t>
            </a:r>
            <a:r>
              <a:rPr lang="en-US" sz="2800" dirty="0" smtClean="0">
                <a:solidFill>
                  <a:srgbClr val="FFFFFF"/>
                </a:solidFill>
              </a:rPr>
              <a:t>may be </a:t>
            </a:r>
            <a:r>
              <a:rPr lang="en-US" sz="2800" dirty="0">
                <a:solidFill>
                  <a:srgbClr val="FFFFFF"/>
                </a:solidFill>
              </a:rPr>
              <a:t>affected by tissue trauma.</a:t>
            </a:r>
            <a:endParaRPr lang="en-US" sz="2800" dirty="0" smtClean="0">
              <a:solidFill>
                <a:srgbClr val="FFFFFF"/>
              </a:solidFill>
            </a:endParaRPr>
          </a:p>
        </p:txBody>
      </p:sp>
      <p:pic>
        <p:nvPicPr>
          <p:cNvPr id="63492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404813"/>
            <a:ext cx="87058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9189488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1295400" y="45720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altLang="ar-SA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4515" name="Rectangle 3"/>
          <p:cNvSpPr txBox="1">
            <a:spLocks noChangeArrowheads="1"/>
          </p:cNvSpPr>
          <p:nvPr/>
        </p:nvSpPr>
        <p:spPr bwMode="auto">
          <a:xfrm>
            <a:off x="214313" y="593725"/>
            <a:ext cx="864235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FFFFFF"/>
                </a:solidFill>
              </a:rPr>
              <a:t>Treatment: </a:t>
            </a:r>
            <a:r>
              <a:rPr lang="en-US" sz="2400" i="1" dirty="0" smtClean="0">
                <a:solidFill>
                  <a:srgbClr val="FFFFFF"/>
                </a:solidFill>
              </a:rPr>
              <a:t> </a:t>
            </a:r>
          </a:p>
          <a:p>
            <a:pPr algn="just" rtl="0" fontAlgn="base">
              <a:spcBef>
                <a:spcPct val="0"/>
              </a:spcBef>
              <a:spcAft>
                <a:spcPct val="0"/>
              </a:spcAft>
            </a:pPr>
            <a:r>
              <a:rPr lang="en-US" sz="2400" i="1" dirty="0" smtClean="0">
                <a:solidFill>
                  <a:srgbClr val="FFFFFF"/>
                </a:solidFill>
              </a:rPr>
              <a:t>           </a:t>
            </a:r>
            <a:r>
              <a:rPr lang="en-US" i="1" dirty="0" smtClean="0">
                <a:solidFill>
                  <a:srgbClr val="FFFFFF"/>
                </a:solidFill>
              </a:rPr>
              <a:t>The essence of treatment is prophylaxis: thorough cleansing and debridement of open fractures, the provision of drainage by leaving the wound open, immobilization of the fracture and antibiotics.</a:t>
            </a:r>
          </a:p>
          <a:p>
            <a:pPr algn="just" rtl="0" fontAlgn="base">
              <a:spcBef>
                <a:spcPct val="2000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0013"/>
            <a:ext cx="87058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86498775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 txBox="1">
            <a:spLocks noChangeArrowheads="1"/>
          </p:cNvSpPr>
          <p:nvPr/>
        </p:nvSpPr>
        <p:spPr bwMode="auto">
          <a:xfrm>
            <a:off x="467544" y="980728"/>
            <a:ext cx="8208912" cy="23762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altLang="en-US" dirty="0">
                <a:solidFill>
                  <a:srgbClr val="FFFFFF"/>
                </a:solidFill>
              </a:rPr>
              <a:t>Bone and joint infection characterized by the ability of certain microbes (including Staphylococcus) to adhere to avascular bone surfaces and foreign implants, protected from both host defenses and antibiotics by a protein-polysaccharide slime (</a:t>
            </a:r>
            <a:r>
              <a:rPr lang="en-US" altLang="en-US" dirty="0" err="1">
                <a:solidFill>
                  <a:srgbClr val="FFFFFF"/>
                </a:solidFill>
              </a:rPr>
              <a:t>glycocalyx</a:t>
            </a:r>
            <a:r>
              <a:rPr lang="en-US" altLang="en-US" dirty="0">
                <a:solidFill>
                  <a:srgbClr val="FFFFFF"/>
                </a:solidFill>
              </a:rPr>
              <a:t>).</a:t>
            </a:r>
          </a:p>
        </p:txBody>
      </p:sp>
      <p:sp>
        <p:nvSpPr>
          <p:cNvPr id="3" name="مستطيل 2"/>
          <p:cNvSpPr/>
          <p:nvPr/>
        </p:nvSpPr>
        <p:spPr>
          <a:xfrm>
            <a:off x="1619672" y="260648"/>
            <a:ext cx="6072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2800" b="1" kern="0" dirty="0">
                <a:solidFill>
                  <a:schemeClr val="accent3"/>
                </a:solidFill>
                <a:latin typeface="Calibri"/>
                <a:ea typeface="+mj-ea"/>
                <a:cs typeface="+mj-cs"/>
              </a:rPr>
              <a:t>GENERAL ASPECTS OF BONE INFECTION</a:t>
            </a:r>
          </a:p>
        </p:txBody>
      </p:sp>
    </p:spTree>
    <p:extLst>
      <p:ext uri="{BB962C8B-B14F-4D97-AF65-F5344CB8AC3E}">
        <p14:creationId xmlns:p14="http://schemas.microsoft.com/office/powerpoint/2010/main" val="1087808606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6" name="Rectangle 2"/>
          <p:cNvSpPr>
            <a:spLocks noChangeArrowheads="1"/>
          </p:cNvSpPr>
          <p:nvPr/>
        </p:nvSpPr>
        <p:spPr bwMode="auto">
          <a:xfrm>
            <a:off x="1295400" y="4572000"/>
            <a:ext cx="64008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 rtl="0" eaLnBrk="0" fontAlgn="base" hangingPunct="0">
              <a:spcBef>
                <a:spcPct val="20000"/>
              </a:spcBef>
              <a:spcAft>
                <a:spcPct val="0"/>
              </a:spcAft>
              <a:defRPr/>
            </a:pPr>
            <a:endParaRPr lang="en-US" altLang="ar-SA" sz="3200">
              <a:solidFill>
                <a:srgbClr val="FFFFFF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64515" name="Rectangle 3"/>
          <p:cNvSpPr txBox="1">
            <a:spLocks noChangeArrowheads="1"/>
          </p:cNvSpPr>
          <p:nvPr/>
        </p:nvSpPr>
        <p:spPr bwMode="auto">
          <a:xfrm>
            <a:off x="214313" y="593725"/>
            <a:ext cx="8642350" cy="626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609600" indent="-60960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rtl="0" fontAlgn="base">
              <a:spcBef>
                <a:spcPct val="20000"/>
              </a:spcBef>
              <a:spcAft>
                <a:spcPct val="0"/>
              </a:spcAft>
            </a:pPr>
            <a:r>
              <a:rPr lang="en-US" sz="2400" b="1" i="1" dirty="0" smtClean="0">
                <a:solidFill>
                  <a:srgbClr val="FFFFFF"/>
                </a:solidFill>
              </a:rPr>
              <a:t>Treatment: </a:t>
            </a:r>
            <a:r>
              <a:rPr lang="en-US" sz="2400" i="1" dirty="0" smtClean="0">
                <a:solidFill>
                  <a:srgbClr val="FFFFFF"/>
                </a:solidFill>
              </a:rPr>
              <a:t> </a:t>
            </a:r>
          </a:p>
          <a:p>
            <a:pPr algn="just" rtl="0" fontAlgn="base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v"/>
            </a:pPr>
            <a:r>
              <a:rPr lang="en-US" i="1" dirty="0" smtClean="0">
                <a:solidFill>
                  <a:srgbClr val="FFFFFF"/>
                </a:solidFill>
              </a:rPr>
              <a:t>Pyogenic infection, once it occurs, is difficult to eradicate:</a:t>
            </a:r>
            <a:endParaRPr lang="en-US" dirty="0" smtClean="0">
              <a:solidFill>
                <a:srgbClr val="FFFFFF"/>
              </a:solidFill>
            </a:endParaRPr>
          </a:p>
          <a:p>
            <a:pPr algn="just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Thorough cleansing and debridement.</a:t>
            </a:r>
          </a:p>
          <a:p>
            <a:pPr algn="just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Secure free drainage through the wound.</a:t>
            </a:r>
          </a:p>
          <a:p>
            <a:pPr algn="just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Secure fracture fixation: External fixation.</a:t>
            </a:r>
          </a:p>
          <a:p>
            <a:pPr algn="just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Appropriate antibiotics.</a:t>
            </a:r>
          </a:p>
          <a:p>
            <a:pPr algn="just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 Any dead bone fragments are removed.</a:t>
            </a:r>
          </a:p>
          <a:p>
            <a:pPr algn="just" rtl="0" fontAlgn="base">
              <a:spcBef>
                <a:spcPct val="20000"/>
              </a:spcBef>
              <a:spcAft>
                <a:spcPct val="0"/>
              </a:spcAft>
              <a:buFont typeface="Times New Roman" pitchFamily="18" charset="0"/>
              <a:buAutoNum type="arabicPeriod"/>
            </a:pPr>
            <a:r>
              <a:rPr lang="en-US" dirty="0" smtClean="0">
                <a:solidFill>
                  <a:srgbClr val="FFFFFF"/>
                </a:solidFill>
              </a:rPr>
              <a:t>Is the metal removed??!!</a:t>
            </a:r>
          </a:p>
          <a:p>
            <a:pPr algn="just" rtl="0" fontAlgn="base">
              <a:spcBef>
                <a:spcPct val="20000"/>
              </a:spcBef>
              <a:spcAft>
                <a:spcPct val="0"/>
              </a:spcAft>
            </a:pPr>
            <a:endParaRPr lang="en-US" sz="2400" dirty="0" smtClean="0">
              <a:solidFill>
                <a:srgbClr val="FFFFFF"/>
              </a:solidFill>
            </a:endParaRPr>
          </a:p>
        </p:txBody>
      </p:sp>
      <p:pic>
        <p:nvPicPr>
          <p:cNvPr id="6451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00013"/>
            <a:ext cx="8705850" cy="493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230714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 txBox="1">
            <a:spLocks noChangeArrowheads="1"/>
          </p:cNvSpPr>
          <p:nvPr/>
        </p:nvSpPr>
        <p:spPr bwMode="auto">
          <a:xfrm>
            <a:off x="467544" y="980728"/>
            <a:ext cx="820891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altLang="en-US" dirty="0">
                <a:solidFill>
                  <a:srgbClr val="FFFFFF"/>
                </a:solidFill>
              </a:rPr>
              <a:t>1. Acute pyogenic </a:t>
            </a:r>
            <a:r>
              <a:rPr lang="en-US" altLang="en-US" dirty="0" smtClean="0">
                <a:solidFill>
                  <a:srgbClr val="FFFFFF"/>
                </a:solidFill>
              </a:rPr>
              <a:t>: formation </a:t>
            </a:r>
            <a:r>
              <a:rPr lang="en-US" altLang="en-US" dirty="0">
                <a:solidFill>
                  <a:srgbClr val="FFFFFF"/>
                </a:solidFill>
              </a:rPr>
              <a:t>of pus. </a:t>
            </a:r>
          </a:p>
          <a:p>
            <a:pPr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altLang="en-US" dirty="0">
                <a:solidFill>
                  <a:srgbClr val="FFFFFF"/>
                </a:solidFill>
              </a:rPr>
              <a:t>2. </a:t>
            </a:r>
            <a:r>
              <a:rPr lang="en-US" altLang="en-US" dirty="0" err="1">
                <a:solidFill>
                  <a:srgbClr val="FFFFFF"/>
                </a:solidFill>
              </a:rPr>
              <a:t>Subacute</a:t>
            </a:r>
            <a:r>
              <a:rPr lang="en-US" altLang="en-US" dirty="0">
                <a:solidFill>
                  <a:srgbClr val="FFFFFF"/>
                </a:solidFill>
              </a:rPr>
              <a:t>.</a:t>
            </a:r>
          </a:p>
          <a:p>
            <a:pPr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altLang="en-US" dirty="0">
                <a:solidFill>
                  <a:srgbClr val="FFFFFF"/>
                </a:solidFill>
              </a:rPr>
              <a:t>3. chronic</a:t>
            </a:r>
            <a:r>
              <a:rPr lang="en-US" altLang="en-US" dirty="0" smtClean="0">
                <a:solidFill>
                  <a:srgbClr val="FFFFFF"/>
                </a:solidFill>
              </a:rPr>
              <a:t>:</a:t>
            </a:r>
          </a:p>
          <a:p>
            <a:pPr marL="457200" indent="-457200"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FFFFFF"/>
                </a:solidFill>
              </a:rPr>
              <a:t> Chronic </a:t>
            </a:r>
            <a:r>
              <a:rPr lang="en-US" altLang="en-US" dirty="0">
                <a:solidFill>
                  <a:srgbClr val="FFFFFF"/>
                </a:solidFill>
              </a:rPr>
              <a:t>pyogenic infection: may follow on unresolved acute infection</a:t>
            </a:r>
            <a:r>
              <a:rPr lang="en-US" altLang="en-US" dirty="0" smtClean="0">
                <a:solidFill>
                  <a:srgbClr val="FFFFFF"/>
                </a:solidFill>
              </a:rPr>
              <a:t>.</a:t>
            </a:r>
          </a:p>
          <a:p>
            <a:pPr marL="457200" indent="-457200"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FFFFFF"/>
                </a:solidFill>
              </a:rPr>
              <a:t> Chronic </a:t>
            </a:r>
            <a:r>
              <a:rPr lang="en-US" altLang="en-US" dirty="0">
                <a:solidFill>
                  <a:srgbClr val="FFFFFF"/>
                </a:solidFill>
              </a:rPr>
              <a:t>non-pyogenic infection: may </a:t>
            </a:r>
            <a:r>
              <a:rPr lang="en-US" altLang="en-US" dirty="0" smtClean="0">
                <a:solidFill>
                  <a:srgbClr val="FFFFFF"/>
                </a:solidFill>
              </a:rPr>
              <a:t>result from organisms </a:t>
            </a:r>
            <a:r>
              <a:rPr lang="en-US" altLang="en-US" dirty="0">
                <a:solidFill>
                  <a:srgbClr val="FFFFFF"/>
                </a:solidFill>
              </a:rPr>
              <a:t>that produce a cellular reaction leading to  granulomatous </a:t>
            </a:r>
            <a:r>
              <a:rPr lang="en-US" altLang="en-US" dirty="0" smtClean="0">
                <a:solidFill>
                  <a:srgbClr val="FFFFFF"/>
                </a:solidFill>
              </a:rPr>
              <a:t>infection (tuberculosis).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619672" y="260648"/>
            <a:ext cx="6072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2800" b="1" kern="0" dirty="0">
                <a:solidFill>
                  <a:schemeClr val="accent3"/>
                </a:solidFill>
                <a:latin typeface="Calibri"/>
                <a:ea typeface="+mj-ea"/>
                <a:cs typeface="+mj-cs"/>
              </a:rPr>
              <a:t>GENERAL ASPECTS OF BONE INFECTION</a:t>
            </a:r>
          </a:p>
        </p:txBody>
      </p:sp>
    </p:spTree>
    <p:extLst>
      <p:ext uri="{BB962C8B-B14F-4D97-AF65-F5344CB8AC3E}">
        <p14:creationId xmlns:p14="http://schemas.microsoft.com/office/powerpoint/2010/main" val="467420152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 txBox="1">
            <a:spLocks noChangeArrowheads="1"/>
          </p:cNvSpPr>
          <p:nvPr/>
        </p:nvSpPr>
        <p:spPr bwMode="auto">
          <a:xfrm>
            <a:off x="467544" y="980728"/>
            <a:ext cx="8208912" cy="43204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altLang="en-US" dirty="0">
                <a:solidFill>
                  <a:srgbClr val="FFFFFF"/>
                </a:solidFill>
              </a:rPr>
              <a:t>1. Acute pyogenic </a:t>
            </a:r>
            <a:r>
              <a:rPr lang="en-US" altLang="en-US" dirty="0" smtClean="0">
                <a:solidFill>
                  <a:srgbClr val="FFFFFF"/>
                </a:solidFill>
              </a:rPr>
              <a:t>: formation </a:t>
            </a:r>
            <a:r>
              <a:rPr lang="en-US" altLang="en-US" dirty="0">
                <a:solidFill>
                  <a:srgbClr val="FFFFFF"/>
                </a:solidFill>
              </a:rPr>
              <a:t>of pus. </a:t>
            </a:r>
          </a:p>
          <a:p>
            <a:pPr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altLang="en-US" dirty="0">
                <a:solidFill>
                  <a:srgbClr val="FFFFFF"/>
                </a:solidFill>
              </a:rPr>
              <a:t>2. </a:t>
            </a:r>
            <a:r>
              <a:rPr lang="en-US" altLang="en-US" dirty="0" err="1">
                <a:solidFill>
                  <a:srgbClr val="FFFFFF"/>
                </a:solidFill>
              </a:rPr>
              <a:t>Subacute</a:t>
            </a:r>
            <a:r>
              <a:rPr lang="en-US" altLang="en-US" dirty="0">
                <a:solidFill>
                  <a:srgbClr val="FFFFFF"/>
                </a:solidFill>
              </a:rPr>
              <a:t>.</a:t>
            </a:r>
          </a:p>
          <a:p>
            <a:pPr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altLang="en-US" dirty="0">
                <a:solidFill>
                  <a:srgbClr val="FFFFFF"/>
                </a:solidFill>
              </a:rPr>
              <a:t>3. chronic</a:t>
            </a:r>
            <a:r>
              <a:rPr lang="en-US" altLang="en-US" dirty="0" smtClean="0">
                <a:solidFill>
                  <a:srgbClr val="FFFFFF"/>
                </a:solidFill>
              </a:rPr>
              <a:t>:</a:t>
            </a:r>
          </a:p>
          <a:p>
            <a:pPr marL="457200" indent="-457200"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FFFFFF"/>
                </a:solidFill>
              </a:rPr>
              <a:t> Chronic </a:t>
            </a:r>
            <a:r>
              <a:rPr lang="en-US" altLang="en-US" dirty="0">
                <a:solidFill>
                  <a:srgbClr val="FFFFFF"/>
                </a:solidFill>
              </a:rPr>
              <a:t>pyogenic infection: may follow on unresolved acute infection</a:t>
            </a:r>
            <a:r>
              <a:rPr lang="en-US" altLang="en-US" dirty="0" smtClean="0">
                <a:solidFill>
                  <a:srgbClr val="FFFFFF"/>
                </a:solidFill>
              </a:rPr>
              <a:t>.</a:t>
            </a:r>
          </a:p>
          <a:p>
            <a:pPr marL="457200" indent="-457200"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Wingdings" pitchFamily="2" charset="2"/>
              <a:buChar char="Ø"/>
            </a:pPr>
            <a:r>
              <a:rPr lang="en-US" altLang="en-US" dirty="0" smtClean="0">
                <a:solidFill>
                  <a:srgbClr val="FFFFFF"/>
                </a:solidFill>
              </a:rPr>
              <a:t> Chronic </a:t>
            </a:r>
            <a:r>
              <a:rPr lang="en-US" altLang="en-US" dirty="0">
                <a:solidFill>
                  <a:srgbClr val="FFFFFF"/>
                </a:solidFill>
              </a:rPr>
              <a:t>non-pyogenic infection: may </a:t>
            </a:r>
            <a:r>
              <a:rPr lang="en-US" altLang="en-US" dirty="0" smtClean="0">
                <a:solidFill>
                  <a:srgbClr val="FFFFFF"/>
                </a:solidFill>
              </a:rPr>
              <a:t>result from organisms </a:t>
            </a:r>
            <a:r>
              <a:rPr lang="en-US" altLang="en-US" dirty="0">
                <a:solidFill>
                  <a:srgbClr val="FFFFFF"/>
                </a:solidFill>
              </a:rPr>
              <a:t>that produce a cellular reaction leading to  granulomatous </a:t>
            </a:r>
            <a:r>
              <a:rPr lang="en-US" altLang="en-US" dirty="0" smtClean="0">
                <a:solidFill>
                  <a:srgbClr val="FFFFFF"/>
                </a:solidFill>
              </a:rPr>
              <a:t>infection (tuberculosis).</a:t>
            </a:r>
            <a:endParaRPr lang="en-US" altLang="en-US" dirty="0">
              <a:solidFill>
                <a:srgbClr val="FFFFFF"/>
              </a:solidFill>
            </a:endParaRPr>
          </a:p>
        </p:txBody>
      </p:sp>
      <p:sp>
        <p:nvSpPr>
          <p:cNvPr id="3" name="مستطيل 2"/>
          <p:cNvSpPr/>
          <p:nvPr/>
        </p:nvSpPr>
        <p:spPr>
          <a:xfrm>
            <a:off x="1619672" y="260648"/>
            <a:ext cx="607249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altLang="en-US" sz="2800" b="1" kern="0" dirty="0">
                <a:solidFill>
                  <a:schemeClr val="accent3"/>
                </a:solidFill>
                <a:latin typeface="Calibri"/>
                <a:ea typeface="+mj-ea"/>
                <a:cs typeface="+mj-cs"/>
              </a:rPr>
              <a:t>GENERAL ASPECTS OF BONE INFECTION</a:t>
            </a:r>
          </a:p>
        </p:txBody>
      </p:sp>
    </p:spTree>
    <p:extLst>
      <p:ext uri="{BB962C8B-B14F-4D97-AF65-F5344CB8AC3E}">
        <p14:creationId xmlns:p14="http://schemas.microsoft.com/office/powerpoint/2010/main" val="323768361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 txBox="1">
            <a:spLocks noChangeArrowheads="1"/>
          </p:cNvSpPr>
          <p:nvPr/>
        </p:nvSpPr>
        <p:spPr bwMode="auto">
          <a:xfrm>
            <a:off x="407988" y="2204864"/>
            <a:ext cx="8153400" cy="936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ar-SA" sz="6000" b="1" dirty="0" smtClean="0">
                <a:solidFill>
                  <a:srgbClr val="FFFFFF"/>
                </a:solidFill>
              </a:rPr>
              <a:t>   Osteomyelitis</a:t>
            </a:r>
            <a:endParaRPr lang="en-US" altLang="ar-SA" sz="6000" dirty="0" smtClean="0">
              <a:solidFill>
                <a:srgbClr val="FFFFFF"/>
              </a:solidFill>
            </a:endParaRPr>
          </a:p>
          <a:p>
            <a:pPr algn="ctr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altLang="ar-SA" sz="6000" dirty="0" smtClean="0">
                <a:solidFill>
                  <a:srgbClr val="FFFFFF"/>
                </a:solidFill>
              </a:rPr>
              <a:t> </a:t>
            </a:r>
          </a:p>
          <a:p>
            <a:pPr algn="ctr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Symbol" pitchFamily="18" charset="2"/>
              <a:buNone/>
            </a:pPr>
            <a:endParaRPr lang="en-US" altLang="en-US" sz="40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830827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 shadeToTitle="1">
        <a:gradFill rotWithShape="0">
          <a:gsLst>
            <a:gs pos="0">
              <a:srgbClr val="18185E"/>
            </a:gs>
            <a:gs pos="100000">
              <a:schemeClr val="accent2"/>
            </a:gs>
          </a:gsLst>
          <a:path path="shap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 txBox="1">
            <a:spLocks noChangeArrowheads="1"/>
          </p:cNvSpPr>
          <p:nvPr/>
        </p:nvSpPr>
        <p:spPr bwMode="auto">
          <a:xfrm>
            <a:off x="407988" y="476250"/>
            <a:ext cx="8153400" cy="355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Arial" pitchFamily="34" charset="0"/>
              <a:buNone/>
            </a:pPr>
            <a:r>
              <a:rPr lang="en-US" altLang="ar-SA" sz="3200" b="1" dirty="0" smtClean="0">
                <a:solidFill>
                  <a:srgbClr val="FFFFFF"/>
                </a:solidFill>
              </a:rPr>
              <a:t>   Osteomyelitis:</a:t>
            </a:r>
            <a:endParaRPr lang="en-US" altLang="ar-SA" sz="3200" dirty="0" smtClean="0">
              <a:solidFill>
                <a:srgbClr val="FFFFFF"/>
              </a:solidFill>
            </a:endParaRPr>
          </a:p>
          <a:p>
            <a:pPr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altLang="ar-SA" sz="4000" dirty="0">
                <a:solidFill>
                  <a:srgbClr val="FFFFFF"/>
                </a:solidFill>
              </a:rPr>
              <a:t> </a:t>
            </a:r>
            <a:r>
              <a:rPr lang="en-US" altLang="ar-SA" sz="3200" dirty="0">
                <a:solidFill>
                  <a:srgbClr val="FFFFFF"/>
                </a:solidFill>
              </a:rPr>
              <a:t>is an inflammation of the bone caused by an infecting organism: usually bacteria, may be parasites, fungi.</a:t>
            </a:r>
          </a:p>
          <a:p>
            <a:pPr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Symbol" pitchFamily="18" charset="2"/>
              <a:buNone/>
            </a:pPr>
            <a:endParaRPr lang="en-US" altLang="ar-SA" sz="3200" dirty="0">
              <a:solidFill>
                <a:srgbClr val="FFFFFF"/>
              </a:solidFill>
            </a:endParaRPr>
          </a:p>
          <a:p>
            <a:pPr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Symbol" pitchFamily="18" charset="2"/>
              <a:buNone/>
            </a:pPr>
            <a:r>
              <a:rPr lang="en-US" altLang="ar-SA" sz="4000" dirty="0">
                <a:solidFill>
                  <a:srgbClr val="FFFFFF"/>
                </a:solidFill>
              </a:rPr>
              <a:t> </a:t>
            </a:r>
            <a:r>
              <a:rPr lang="en-US" sz="3600" i="1" dirty="0" smtClean="0">
                <a:solidFill>
                  <a:srgbClr val="FFFFFF"/>
                </a:solidFill>
              </a:rPr>
              <a:t>     </a:t>
            </a:r>
            <a:r>
              <a:rPr lang="en-US" sz="3600" b="1" i="1" dirty="0" smtClean="0">
                <a:solidFill>
                  <a:srgbClr val="FFFFFF"/>
                </a:solidFill>
              </a:rPr>
              <a:t> </a:t>
            </a:r>
          </a:p>
          <a:p>
            <a:pPr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Symbol" pitchFamily="18" charset="2"/>
              <a:buNone/>
            </a:pPr>
            <a:endParaRPr lang="en-US" altLang="ar-SA" sz="3600" dirty="0" smtClean="0">
              <a:solidFill>
                <a:srgbClr val="FFFFFF"/>
              </a:solidFill>
            </a:endParaRPr>
          </a:p>
          <a:p>
            <a:pPr algn="just" rtl="0" fontAlgn="base">
              <a:lnSpc>
                <a:spcPct val="95000"/>
              </a:lnSpc>
              <a:spcBef>
                <a:spcPct val="5000"/>
              </a:spcBef>
              <a:spcAft>
                <a:spcPct val="0"/>
              </a:spcAft>
              <a:buFont typeface="Symbol" pitchFamily="18" charset="2"/>
              <a:buNone/>
            </a:pPr>
            <a:endParaRPr lang="en-US" altLang="en-US" sz="4000" dirty="0" smtClean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990352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8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600" b="1" i="0" u="none" strike="noStrike" cap="none" normalizeH="0" baseline="0" smtClean="0">
            <a:ln>
              <a:noFill/>
            </a:ln>
            <a:solidFill>
              <a:srgbClr val="FFFF00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Times New Roman" pitchFamily="18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386</TotalTime>
  <Words>2163</Words>
  <Application>Microsoft Office PowerPoint</Application>
  <PresentationFormat>عرض على الشاشة (3:4)‏</PresentationFormat>
  <Paragraphs>235</Paragraphs>
  <Slides>50</Slides>
  <Notes>8</Notes>
  <HiddenSlides>0</HiddenSlides>
  <MMClips>0</MMClips>
  <ScaleCrop>false</ScaleCrop>
  <HeadingPairs>
    <vt:vector size="4" baseType="variant">
      <vt:variant>
        <vt:lpstr>نسق</vt:lpstr>
      </vt:variant>
      <vt:variant>
        <vt:i4>3</vt:i4>
      </vt:variant>
      <vt:variant>
        <vt:lpstr>عناوين الشرائح</vt:lpstr>
      </vt:variant>
      <vt:variant>
        <vt:i4>50</vt:i4>
      </vt:variant>
    </vt:vector>
  </HeadingPairs>
  <TitlesOfParts>
    <vt:vector size="53" baseType="lpstr">
      <vt:lpstr>سمة Office</vt:lpstr>
      <vt:lpstr>8_Blank Presentation</vt:lpstr>
      <vt:lpstr>5_Blank Presentation</vt:lpstr>
      <vt:lpstr>Infections of Bones &amp;  Joints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Infections of Bones &amp;  Joints</dc:title>
  <dc:creator>user</dc:creator>
  <cp:lastModifiedBy>pc</cp:lastModifiedBy>
  <cp:revision>41</cp:revision>
  <dcterms:created xsi:type="dcterms:W3CDTF">2016-12-20T21:45:18Z</dcterms:created>
  <dcterms:modified xsi:type="dcterms:W3CDTF">2018-09-27T19:40:20Z</dcterms:modified>
</cp:coreProperties>
</file>